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8"/>
  </p:notesMasterIdLst>
  <p:sldIdLst>
    <p:sldId id="420" r:id="rId3"/>
    <p:sldId id="986" r:id="rId4"/>
    <p:sldId id="1307" r:id="rId5"/>
    <p:sldId id="1342" r:id="rId6"/>
    <p:sldId id="1340" r:id="rId7"/>
    <p:sldId id="1341" r:id="rId8"/>
    <p:sldId id="1385" r:id="rId9"/>
    <p:sldId id="1347" r:id="rId10"/>
    <p:sldId id="1348" r:id="rId11"/>
    <p:sldId id="1349" r:id="rId12"/>
    <p:sldId id="1350" r:id="rId13"/>
    <p:sldId id="1367" r:id="rId14"/>
    <p:sldId id="1368" r:id="rId15"/>
    <p:sldId id="1372" r:id="rId16"/>
    <p:sldId id="1373" r:id="rId17"/>
    <p:sldId id="1316" r:id="rId18"/>
    <p:sldId id="387" r:id="rId19"/>
    <p:sldId id="1374" r:id="rId20"/>
    <p:sldId id="1375" r:id="rId21"/>
    <p:sldId id="1376" r:id="rId22"/>
    <p:sldId id="1386" r:id="rId23"/>
    <p:sldId id="1377" r:id="rId24"/>
    <p:sldId id="1387" r:id="rId25"/>
    <p:sldId id="1392" r:id="rId26"/>
    <p:sldId id="1393" r:id="rId27"/>
    <p:sldId id="1394" r:id="rId28"/>
    <p:sldId id="1390" r:id="rId29"/>
    <p:sldId id="1391" r:id="rId30"/>
    <p:sldId id="1308" r:id="rId31"/>
    <p:sldId id="269" r:id="rId32"/>
    <p:sldId id="1309" r:id="rId33"/>
    <p:sldId id="1395" r:id="rId34"/>
    <p:sldId id="1396" r:id="rId35"/>
    <p:sldId id="1310" r:id="rId36"/>
    <p:sldId id="130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6D6"/>
    <a:srgbClr val="000000"/>
    <a:srgbClr val="008CE6"/>
    <a:srgbClr val="FF9500"/>
    <a:srgbClr val="FF3B30"/>
    <a:srgbClr val="00B0F0"/>
    <a:srgbClr val="009193"/>
    <a:srgbClr val="385723"/>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28"/>
    <p:restoredTop sz="85972"/>
  </p:normalViewPr>
  <p:slideViewPr>
    <p:cSldViewPr snapToGrid="0" snapToObjects="1">
      <p:cViewPr varScale="1">
        <p:scale>
          <a:sx n="177" d="100"/>
          <a:sy n="177" d="100"/>
        </p:scale>
        <p:origin x="2992" y="184"/>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3/4/24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Bayesian inference with a </a:t>
            </a:r>
          </a:p>
        </p:txBody>
      </p:sp>
      <p:sp>
        <p:nvSpPr>
          <p:cNvPr id="4" name="Slide Number Placeholder 3"/>
          <p:cNvSpPr>
            <a:spLocks noGrp="1"/>
          </p:cNvSpPr>
          <p:nvPr>
            <p:ph type="sldNum" sz="quarter" idx="5"/>
          </p:nvPr>
        </p:nvSpPr>
        <p:spPr/>
        <p:txBody>
          <a:bodyPr/>
          <a:lstStyle/>
          <a:p>
            <a:fld id="{7A62181B-723A-0945-8D8D-6A6BB0D8F5A6}" type="slidenum">
              <a:rPr lang="en-US" smtClean="0"/>
              <a:t>22</a:t>
            </a:fld>
            <a:endParaRPr lang="en-US"/>
          </a:p>
        </p:txBody>
      </p:sp>
    </p:spTree>
    <p:extLst>
      <p:ext uri="{BB962C8B-B14F-4D97-AF65-F5344CB8AC3E}">
        <p14:creationId xmlns:p14="http://schemas.microsoft.com/office/powerpoint/2010/main" val="1539712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24</a:t>
            </a:fld>
            <a:endParaRPr lang="en-US"/>
          </a:p>
        </p:txBody>
      </p:sp>
    </p:spTree>
    <p:extLst>
      <p:ext uri="{BB962C8B-B14F-4D97-AF65-F5344CB8AC3E}">
        <p14:creationId xmlns:p14="http://schemas.microsoft.com/office/powerpoint/2010/main" val="2153296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25</a:t>
            </a:fld>
            <a:endParaRPr lang="en-US"/>
          </a:p>
        </p:txBody>
      </p:sp>
    </p:spTree>
    <p:extLst>
      <p:ext uri="{BB962C8B-B14F-4D97-AF65-F5344CB8AC3E}">
        <p14:creationId xmlns:p14="http://schemas.microsoft.com/office/powerpoint/2010/main" val="3116045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26</a:t>
            </a:fld>
            <a:endParaRPr lang="en-US"/>
          </a:p>
        </p:txBody>
      </p:sp>
    </p:spTree>
    <p:extLst>
      <p:ext uri="{BB962C8B-B14F-4D97-AF65-F5344CB8AC3E}">
        <p14:creationId xmlns:p14="http://schemas.microsoft.com/office/powerpoint/2010/main" val="981714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29</a:t>
            </a:fld>
            <a:endParaRPr lang="en-US" altLang="x-none"/>
          </a:p>
        </p:txBody>
      </p:sp>
    </p:spTree>
    <p:extLst>
      <p:ext uri="{BB962C8B-B14F-4D97-AF65-F5344CB8AC3E}">
        <p14:creationId xmlns:p14="http://schemas.microsoft.com/office/powerpoint/2010/main" val="1876653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Portuguese: </a:t>
            </a:r>
            <a:r>
              <a:rPr lang="en-GB" b="0" i="0" u="none" strike="noStrike" dirty="0" err="1">
                <a:solidFill>
                  <a:srgbClr val="222222"/>
                </a:solidFill>
                <a:effectLst/>
                <a:latin typeface="Arial" panose="020B0604020202020204" pitchFamily="34" charset="0"/>
              </a:rPr>
              <a:t>Levantamento</a:t>
            </a:r>
            <a:r>
              <a:rPr lang="en-GB" b="0" i="0" u="none" strike="noStrike" dirty="0">
                <a:solidFill>
                  <a:srgbClr val="222222"/>
                </a:solidFill>
                <a:effectLst/>
                <a:latin typeface="Arial" panose="020B0604020202020204" pitchFamily="34" charset="0"/>
              </a:rPr>
              <a:t> Rapido de </a:t>
            </a:r>
            <a:r>
              <a:rPr lang="en-GB" b="0" i="0" u="none" strike="noStrike" dirty="0" err="1">
                <a:solidFill>
                  <a:srgbClr val="222222"/>
                </a:solidFill>
                <a:effectLst/>
                <a:latin typeface="Arial" panose="020B0604020202020204" pitchFamily="34" charset="0"/>
              </a:rPr>
              <a:t>Indice</a:t>
            </a:r>
            <a:r>
              <a:rPr lang="en-GB" b="0" i="0" u="none" strike="noStrike" dirty="0">
                <a:solidFill>
                  <a:srgbClr val="222222"/>
                </a:solidFill>
                <a:effectLst/>
                <a:latin typeface="Arial" panose="020B0604020202020204" pitchFamily="34" charset="0"/>
              </a:rPr>
              <a:t> para </a:t>
            </a:r>
            <a:r>
              <a:rPr lang="en-GB" b="0" i="1" u="none" strike="noStrike" dirty="0">
                <a:solidFill>
                  <a:srgbClr val="222222"/>
                </a:solidFill>
                <a:effectLst/>
                <a:latin typeface="Arial" panose="020B0604020202020204" pitchFamily="34" charset="0"/>
              </a:rPr>
              <a:t>Aedes aegypti</a:t>
            </a:r>
            <a:r>
              <a:rPr lang="en-US" dirty="0"/>
              <a:t>  (Rapid Index Survey for Aedes aegypti)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is to harness this rich resource in order to…</a:t>
            </a:r>
          </a:p>
        </p:txBody>
      </p:sp>
      <p:sp>
        <p:nvSpPr>
          <p:cNvPr id="4" name="Slide Number Placeholder 3"/>
          <p:cNvSpPr>
            <a:spLocks noGrp="1"/>
          </p:cNvSpPr>
          <p:nvPr>
            <p:ph type="sldNum" sz="quarter" idx="5"/>
          </p:nvPr>
        </p:nvSpPr>
        <p:spPr/>
        <p:txBody>
          <a:bodyPr/>
          <a:lstStyle/>
          <a:p>
            <a:fld id="{A3BE0C8E-565D-4B6E-A043-70480901BECB}" type="slidenum">
              <a:rPr lang="en-GB" smtClean="0"/>
              <a:t>30</a:t>
            </a:fld>
            <a:endParaRPr lang="en-GB" dirty="0"/>
          </a:p>
        </p:txBody>
      </p:sp>
    </p:spTree>
    <p:extLst>
      <p:ext uri="{BB962C8B-B14F-4D97-AF65-F5344CB8AC3E}">
        <p14:creationId xmlns:p14="http://schemas.microsoft.com/office/powerpoint/2010/main" val="1560887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methodology, we utilised </a:t>
            </a:r>
          </a:p>
        </p:txBody>
      </p:sp>
      <p:sp>
        <p:nvSpPr>
          <p:cNvPr id="4" name="Slide Number Placeholder 3"/>
          <p:cNvSpPr>
            <a:spLocks noGrp="1"/>
          </p:cNvSpPr>
          <p:nvPr>
            <p:ph type="sldNum" sz="quarter" idx="5"/>
          </p:nvPr>
        </p:nvSpPr>
        <p:spPr/>
        <p:txBody>
          <a:bodyPr/>
          <a:lstStyle/>
          <a:p>
            <a:fld id="{7A62181B-723A-0945-8D8D-6A6BB0D8F5A6}" type="slidenum">
              <a:rPr lang="en-US" smtClean="0"/>
              <a:t>31</a:t>
            </a:fld>
            <a:endParaRPr lang="en-US"/>
          </a:p>
        </p:txBody>
      </p:sp>
    </p:spTree>
    <p:extLst>
      <p:ext uri="{BB962C8B-B14F-4D97-AF65-F5344CB8AC3E}">
        <p14:creationId xmlns:p14="http://schemas.microsoft.com/office/powerpoint/2010/main" val="2599811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32</a:t>
            </a:fld>
            <a:endParaRPr lang="en-US"/>
          </a:p>
        </p:txBody>
      </p:sp>
    </p:spTree>
    <p:extLst>
      <p:ext uri="{BB962C8B-B14F-4D97-AF65-F5344CB8AC3E}">
        <p14:creationId xmlns:p14="http://schemas.microsoft.com/office/powerpoint/2010/main" val="3692752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33</a:t>
            </a:fld>
            <a:endParaRPr lang="en-US"/>
          </a:p>
        </p:txBody>
      </p:sp>
    </p:spTree>
    <p:extLst>
      <p:ext uri="{BB962C8B-B14F-4D97-AF65-F5344CB8AC3E}">
        <p14:creationId xmlns:p14="http://schemas.microsoft.com/office/powerpoint/2010/main" val="1208470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34</a:t>
            </a:fld>
            <a:endParaRPr lang="en-US"/>
          </a:p>
        </p:txBody>
      </p:sp>
    </p:spTree>
    <p:extLst>
      <p:ext uri="{BB962C8B-B14F-4D97-AF65-F5344CB8AC3E}">
        <p14:creationId xmlns:p14="http://schemas.microsoft.com/office/powerpoint/2010/main" val="1330704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2848329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Illustrate what these hierarchies are – and then go into why they are important in next slide</a:t>
            </a:r>
          </a:p>
        </p:txBody>
      </p:sp>
      <p:sp>
        <p:nvSpPr>
          <p:cNvPr id="4" name="Slide Number Placeholder 3"/>
          <p:cNvSpPr>
            <a:spLocks noGrp="1"/>
          </p:cNvSpPr>
          <p:nvPr>
            <p:ph type="sldNum" sz="quarter" idx="5"/>
          </p:nvPr>
        </p:nvSpPr>
        <p:spPr/>
        <p:txBody>
          <a:bodyPr/>
          <a:lstStyle/>
          <a:p>
            <a:fld id="{7A62181B-723A-0945-8D8D-6A6BB0D8F5A6}" type="slidenum">
              <a:rPr lang="en-US" smtClean="0"/>
              <a:t>6</a:t>
            </a:fld>
            <a:endParaRPr lang="en-US"/>
          </a:p>
        </p:txBody>
      </p:sp>
    </p:spTree>
    <p:extLst>
      <p:ext uri="{BB962C8B-B14F-4D97-AF65-F5344CB8AC3E}">
        <p14:creationId xmlns:p14="http://schemas.microsoft.com/office/powerpoint/2010/main" val="154766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Bayesian inference with a </a:t>
            </a:r>
          </a:p>
        </p:txBody>
      </p:sp>
      <p:sp>
        <p:nvSpPr>
          <p:cNvPr id="4" name="Slide Number Placeholder 3"/>
          <p:cNvSpPr>
            <a:spLocks noGrp="1"/>
          </p:cNvSpPr>
          <p:nvPr>
            <p:ph type="sldNum" sz="quarter" idx="5"/>
          </p:nvPr>
        </p:nvSpPr>
        <p:spPr/>
        <p:txBody>
          <a:bodyPr/>
          <a:lstStyle/>
          <a:p>
            <a:fld id="{7A62181B-723A-0945-8D8D-6A6BB0D8F5A6}" type="slidenum">
              <a:rPr lang="en-US" smtClean="0"/>
              <a:t>12</a:t>
            </a:fld>
            <a:endParaRPr lang="en-US"/>
          </a:p>
        </p:txBody>
      </p:sp>
    </p:spTree>
    <p:extLst>
      <p:ext uri="{BB962C8B-B14F-4D97-AF65-F5344CB8AC3E}">
        <p14:creationId xmlns:p14="http://schemas.microsoft.com/office/powerpoint/2010/main" val="671761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1479550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14</a:t>
            </a:fld>
            <a:endParaRPr lang="en-US" altLang="x-none"/>
          </a:p>
        </p:txBody>
      </p:sp>
    </p:spTree>
    <p:extLst>
      <p:ext uri="{BB962C8B-B14F-4D97-AF65-F5344CB8AC3E}">
        <p14:creationId xmlns:p14="http://schemas.microsoft.com/office/powerpoint/2010/main" val="3150620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Bayesian inference with a </a:t>
            </a:r>
          </a:p>
        </p:txBody>
      </p:sp>
      <p:sp>
        <p:nvSpPr>
          <p:cNvPr id="4" name="Slide Number Placeholder 3"/>
          <p:cNvSpPr>
            <a:spLocks noGrp="1"/>
          </p:cNvSpPr>
          <p:nvPr>
            <p:ph type="sldNum" sz="quarter" idx="5"/>
          </p:nvPr>
        </p:nvSpPr>
        <p:spPr/>
        <p:txBody>
          <a:bodyPr/>
          <a:lstStyle/>
          <a:p>
            <a:fld id="{7A62181B-723A-0945-8D8D-6A6BB0D8F5A6}" type="slidenum">
              <a:rPr lang="en-US" smtClean="0"/>
              <a:t>15</a:t>
            </a:fld>
            <a:endParaRPr lang="en-US"/>
          </a:p>
        </p:txBody>
      </p:sp>
    </p:spTree>
    <p:extLst>
      <p:ext uri="{BB962C8B-B14F-4D97-AF65-F5344CB8AC3E}">
        <p14:creationId xmlns:p14="http://schemas.microsoft.com/office/powerpoint/2010/main" val="3106527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21</a:t>
            </a:fld>
            <a:endParaRPr lang="en-US" altLang="x-none"/>
          </a:p>
        </p:txBody>
      </p:sp>
    </p:spTree>
    <p:extLst>
      <p:ext uri="{BB962C8B-B14F-4D97-AF65-F5344CB8AC3E}">
        <p14:creationId xmlns:p14="http://schemas.microsoft.com/office/powerpoint/2010/main" val="358405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3/4/24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3/4/24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3/4/24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3/4/24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3/4/24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3/4/24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3/4/24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3/4/24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3/4/24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3/4/24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3/4/24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3/4/24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3/4/24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14520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3/4/24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3/4/24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3/4/24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3/4/24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3/4/24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3/4/24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3/4/24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04/03/2024</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20.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0.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60.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50.png"/><Relationship Id="rId4" Type="http://schemas.openxmlformats.org/officeDocument/2006/relationships/image" Target="../media/image17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0.xml"/><Relationship Id="rId6" Type="http://schemas.openxmlformats.org/officeDocument/2006/relationships/image" Target="../media/image59.png"/><Relationship Id="rId5" Type="http://schemas.openxmlformats.org/officeDocument/2006/relationships/image" Target="../media/image55.png"/><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688125" y="1701424"/>
            <a:ext cx="10486795" cy="3785652"/>
          </a:xfrm>
          <a:prstGeom prst="rect">
            <a:avLst/>
          </a:prstGeom>
        </p:spPr>
        <p:txBody>
          <a:bodyPr wrap="square">
            <a:spAutoFit/>
          </a:bodyPr>
          <a:lstStyle/>
          <a:p>
            <a:r>
              <a:rPr lang="en-GB" sz="2400" b="1" cap="all" dirty="0">
                <a:latin typeface="Helvetica Neue Light" panose="02000403000000020004" pitchFamily="2" charset="0"/>
                <a:ea typeface="Helvetica Neue Light" panose="02000403000000020004" pitchFamily="2" charset="0"/>
                <a:cs typeface="Calibri Light" charset="0"/>
              </a:rPr>
              <a:t>GEOG0125</a:t>
            </a:r>
          </a:p>
          <a:p>
            <a:r>
              <a:rPr lang="en-GB" sz="2400" cap="all" dirty="0">
                <a:latin typeface="Helvetica Neue Light" panose="02000403000000020004" pitchFamily="2" charset="0"/>
                <a:ea typeface="Helvetica Neue Light" panose="02000403000000020004" pitchFamily="2" charset="0"/>
                <a:cs typeface="Calibri Light" charset="0"/>
              </a:rPr>
              <a:t>Advanced Topics in Social and Geographic Data Science</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Bayesian spatial risk MODELLING</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16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endParaRPr lang="en-GB" sz="1600" cap="all" dirty="0">
              <a:latin typeface="Helvetica Neue Light" panose="02000403000000020004" pitchFamily="2" charset="0"/>
              <a:ea typeface="Helvetica Neue Light" panose="02000403000000020004" pitchFamily="2" charset="0"/>
              <a:cs typeface="Calibri Light"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0D97705A-5360-2E64-C52B-597AAA61599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0BC7FDE-52F4-7E63-3CE2-C1ADFEA87104}"/>
                  </a:ext>
                </a:extLst>
              </p:cNvPr>
              <p:cNvSpPr txBox="1"/>
              <p:nvPr/>
            </p:nvSpPr>
            <p:spPr>
              <a:xfrm>
                <a:off x="102345" y="711912"/>
                <a:ext cx="4727915" cy="325089"/>
              </a:xfrm>
              <a:prstGeom prst="rect">
                <a:avLst/>
              </a:prstGeom>
              <a:solidFill>
                <a:schemeClr val="bg1"/>
              </a:solidFill>
              <a:ln>
                <a:no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 </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m:oMathPara>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3" name="TextBox 2">
                <a:extLst>
                  <a:ext uri="{FF2B5EF4-FFF2-40B4-BE49-F238E27FC236}">
                    <a16:creationId xmlns:a16="http://schemas.microsoft.com/office/drawing/2014/main" id="{C0BC7FDE-52F4-7E63-3CE2-C1ADFEA87104}"/>
                  </a:ext>
                </a:extLst>
              </p:cNvPr>
              <p:cNvSpPr txBox="1">
                <a:spLocks noRot="1" noChangeAspect="1" noMove="1" noResize="1" noEditPoints="1" noAdjustHandles="1" noChangeArrowheads="1" noChangeShapeType="1" noTextEdit="1"/>
              </p:cNvSpPr>
              <p:nvPr/>
            </p:nvSpPr>
            <p:spPr>
              <a:xfrm>
                <a:off x="102345" y="711912"/>
                <a:ext cx="4727915" cy="325089"/>
              </a:xfrm>
              <a:prstGeom prst="rect">
                <a:avLst/>
              </a:prstGeom>
              <a:blipFill>
                <a:blip r:embed="rId2"/>
                <a:stretch>
                  <a:fillRect b="-7692"/>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47AA4A-407C-33F4-75F4-15A97609A894}"/>
                  </a:ext>
                </a:extLst>
              </p:cNvPr>
              <p:cNvSpPr txBox="1"/>
              <p:nvPr/>
            </p:nvSpPr>
            <p:spPr>
              <a:xfrm flipH="1">
                <a:off x="334945" y="1232487"/>
                <a:ext cx="1979525" cy="325089"/>
              </a:xfrm>
              <a:prstGeom prst="rect">
                <a:avLst/>
              </a:prstGeom>
              <a:solidFill>
                <a:schemeClr val="bg1"/>
              </a:solidFill>
              <a:ln>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00</m:t>
                          </m:r>
                        </m:sub>
                      </m:sSub>
                      <m:r>
                        <a:rPr lang="en-GB" sz="1400" b="0" i="1" smtClean="0">
                          <a:latin typeface="Cambria Math" panose="02040503050406030204" pitchFamily="18" charset="0"/>
                          <a:ea typeface="Cambria Math" panose="02040503050406030204" pitchFamily="18" charset="0"/>
                        </a:rPr>
                        <m:t>+</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𝑗</m:t>
                          </m:r>
                        </m:sub>
                      </m:sSub>
                    </m:oMath>
                  </m:oMathPara>
                </a14:m>
                <a:endParaRPr lang="en-GB" sz="1400" dirty="0">
                  <a:latin typeface="Helvetica Neue Light" panose="02000403000000020004" pitchFamily="2" charset="0"/>
                  <a:ea typeface="Helvetica Neue Light" panose="02000403000000020004" pitchFamily="2" charset="0"/>
                </a:endParaRPr>
              </a:p>
            </p:txBody>
          </p:sp>
        </mc:Choice>
        <mc:Fallback xmlns="">
          <p:sp>
            <p:nvSpPr>
              <p:cNvPr id="4" name="TextBox 3">
                <a:extLst>
                  <a:ext uri="{FF2B5EF4-FFF2-40B4-BE49-F238E27FC236}">
                    <a16:creationId xmlns:a16="http://schemas.microsoft.com/office/drawing/2014/main" id="{C647AA4A-407C-33F4-75F4-15A97609A894}"/>
                  </a:ext>
                </a:extLst>
              </p:cNvPr>
              <p:cNvSpPr txBox="1">
                <a:spLocks noRot="1" noChangeAspect="1" noMove="1" noResize="1" noEditPoints="1" noAdjustHandles="1" noChangeArrowheads="1" noChangeShapeType="1" noTextEdit="1"/>
              </p:cNvSpPr>
              <p:nvPr/>
            </p:nvSpPr>
            <p:spPr>
              <a:xfrm flipH="1">
                <a:off x="334945" y="1232487"/>
                <a:ext cx="1979525" cy="325089"/>
              </a:xfrm>
              <a:prstGeom prst="rect">
                <a:avLst/>
              </a:prstGeom>
              <a:blipFill>
                <a:blip r:embed="rId3"/>
                <a:stretch>
                  <a:fillRect b="-3704"/>
                </a:stretch>
              </a:blipFill>
              <a:ln>
                <a:noFill/>
              </a:ln>
            </p:spPr>
            <p:txBody>
              <a:bodyPr/>
              <a:lstStyle/>
              <a:p>
                <a:r>
                  <a:rPr lang="en-GB">
                    <a:noFill/>
                  </a:rPr>
                  <a:t> </a:t>
                </a:r>
              </a:p>
            </p:txBody>
          </p:sp>
        </mc:Fallback>
      </mc:AlternateContent>
      <p:sp>
        <p:nvSpPr>
          <p:cNvPr id="5" name="TextBox 4">
            <a:extLst>
              <a:ext uri="{FF2B5EF4-FFF2-40B4-BE49-F238E27FC236}">
                <a16:creationId xmlns:a16="http://schemas.microsoft.com/office/drawing/2014/main" id="{01E24B30-EBBC-AD52-9F1F-0E575A8C6FAD}"/>
              </a:ext>
            </a:extLst>
          </p:cNvPr>
          <p:cNvSpPr txBox="1"/>
          <p:nvPr/>
        </p:nvSpPr>
        <p:spPr>
          <a:xfrm>
            <a:off x="4581367" y="717770"/>
            <a:ext cx="1979525" cy="369332"/>
          </a:xfrm>
          <a:prstGeom prst="rect">
            <a:avLst/>
          </a:prstGeom>
          <a:solidFill>
            <a:schemeClr val="bg2"/>
          </a:solidFill>
          <a:ln>
            <a:no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Level 1 Equation</a:t>
            </a:r>
          </a:p>
        </p:txBody>
      </p:sp>
      <p:sp>
        <p:nvSpPr>
          <p:cNvPr id="6" name="TextBox 5">
            <a:extLst>
              <a:ext uri="{FF2B5EF4-FFF2-40B4-BE49-F238E27FC236}">
                <a16:creationId xmlns:a16="http://schemas.microsoft.com/office/drawing/2014/main" id="{F7A5B569-7DA6-B5AA-E38A-74BA7E564C10}"/>
              </a:ext>
            </a:extLst>
          </p:cNvPr>
          <p:cNvSpPr txBox="1"/>
          <p:nvPr/>
        </p:nvSpPr>
        <p:spPr>
          <a:xfrm>
            <a:off x="4581367" y="1210366"/>
            <a:ext cx="1979525" cy="369332"/>
          </a:xfrm>
          <a:prstGeom prst="rect">
            <a:avLst/>
          </a:prstGeom>
          <a:solidFill>
            <a:schemeClr val="bg2"/>
          </a:solidFill>
          <a:ln>
            <a:no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Level 2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A3E196-E27D-FD04-9630-FA8E81A1CF4E}"/>
                  </a:ext>
                </a:extLst>
              </p:cNvPr>
              <p:cNvSpPr txBox="1"/>
              <p:nvPr/>
            </p:nvSpPr>
            <p:spPr>
              <a:xfrm>
                <a:off x="334945" y="2439366"/>
                <a:ext cx="8745204" cy="325089"/>
              </a:xfrm>
              <a:prstGeom prst="rect">
                <a:avLst/>
              </a:prstGeom>
              <a:solidFill>
                <a:schemeClr val="bg1"/>
              </a:solidFill>
              <a:ln>
                <a:noFill/>
              </a:ln>
            </p:spPr>
            <p:txBody>
              <a:bodyPr wrap="square" rtlCol="0">
                <a:spAutoFit/>
              </a:bodyPr>
              <a:lstStyle/>
              <a:p>
                <a14:m>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 </m:t>
                    </m:r>
                    <m:r>
                      <a:rPr lang="en-GB" sz="1400">
                        <a:latin typeface="Cambria Math" panose="02040503050406030204" pitchFamily="18" charset="0"/>
                      </a:rPr>
                      <m:t>=</m:t>
                    </m:r>
                  </m:oMath>
                </a14:m>
                <a:r>
                  <a:rPr lang="en-US" sz="1400" i="1" dirty="0">
                    <a:latin typeface="Helvetica Neue Thin" panose="020B0403020202020204" pitchFamily="34" charset="0"/>
                    <a:ea typeface="Helvetica Neue Thin" panose="020B0403020202020204" pitchFamily="34" charset="0"/>
                  </a:rPr>
                  <a:t>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00</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r>
                      <a:rPr lang="en-GB" sz="1400" i="1">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7" name="TextBox 6">
                <a:extLst>
                  <a:ext uri="{FF2B5EF4-FFF2-40B4-BE49-F238E27FC236}">
                    <a16:creationId xmlns:a16="http://schemas.microsoft.com/office/drawing/2014/main" id="{E6A3E196-E27D-FD04-9630-FA8E81A1CF4E}"/>
                  </a:ext>
                </a:extLst>
              </p:cNvPr>
              <p:cNvSpPr txBox="1">
                <a:spLocks noRot="1" noChangeAspect="1" noMove="1" noResize="1" noEditPoints="1" noAdjustHandles="1" noChangeArrowheads="1" noChangeShapeType="1" noTextEdit="1"/>
              </p:cNvSpPr>
              <p:nvPr/>
            </p:nvSpPr>
            <p:spPr>
              <a:xfrm>
                <a:off x="334945" y="2439366"/>
                <a:ext cx="8745204" cy="325089"/>
              </a:xfrm>
              <a:prstGeom prst="rect">
                <a:avLst/>
              </a:prstGeom>
              <a:blipFill>
                <a:blip r:embed="rId4"/>
                <a:stretch>
                  <a:fillRect b="-3846"/>
                </a:stretch>
              </a:blipFill>
              <a:ln>
                <a:noFill/>
              </a:ln>
            </p:spPr>
            <p:txBody>
              <a:bodyPr/>
              <a:lstStyle/>
              <a:p>
                <a:r>
                  <a:rPr lang="en-GB">
                    <a:noFill/>
                  </a:rPr>
                  <a:t> </a:t>
                </a:r>
              </a:p>
            </p:txBody>
          </p:sp>
        </mc:Fallback>
      </mc:AlternateContent>
      <p:sp>
        <p:nvSpPr>
          <p:cNvPr id="8" name="Right Brace 7">
            <a:extLst>
              <a:ext uri="{FF2B5EF4-FFF2-40B4-BE49-F238E27FC236}">
                <a16:creationId xmlns:a16="http://schemas.microsoft.com/office/drawing/2014/main" id="{B55B73B8-1EBF-AE15-67CF-FB970A3EE172}"/>
              </a:ext>
            </a:extLst>
          </p:cNvPr>
          <p:cNvSpPr/>
          <p:nvPr/>
        </p:nvSpPr>
        <p:spPr>
          <a:xfrm rot="5400000">
            <a:off x="2175259" y="3335653"/>
            <a:ext cx="325087" cy="3031427"/>
          </a:xfrm>
          <a:prstGeom prst="rightBrace">
            <a:avLst/>
          </a:prstGeom>
          <a:solidFill>
            <a:schemeClr val="bg1"/>
          </a:solidFill>
          <a:ln w="28575">
            <a:no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811127DE-CF04-EBBF-380F-D9DAEF44B299}"/>
              </a:ext>
            </a:extLst>
          </p:cNvPr>
          <p:cNvSpPr/>
          <p:nvPr/>
        </p:nvSpPr>
        <p:spPr>
          <a:xfrm rot="5400000">
            <a:off x="5717390" y="3090662"/>
            <a:ext cx="325089" cy="3516922"/>
          </a:xfrm>
          <a:prstGeom prst="rightBrace">
            <a:avLst/>
          </a:prstGeom>
          <a:solidFill>
            <a:schemeClr val="bg1"/>
          </a:solidFill>
          <a:ln w="28575">
            <a:no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B43F2B85-2953-7879-96B6-46B12F30C06B}"/>
              </a:ext>
            </a:extLst>
          </p:cNvPr>
          <p:cNvSpPr txBox="1"/>
          <p:nvPr/>
        </p:nvSpPr>
        <p:spPr>
          <a:xfrm>
            <a:off x="959762" y="3143914"/>
            <a:ext cx="2783393" cy="369332"/>
          </a:xfrm>
          <a:prstGeom prst="rect">
            <a:avLst/>
          </a:prstGeom>
          <a:solidFill>
            <a:schemeClr val="bg2"/>
          </a:solidFill>
          <a:ln>
            <a:noFill/>
          </a:ln>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Fixed part</a:t>
            </a:r>
          </a:p>
        </p:txBody>
      </p:sp>
      <p:sp>
        <p:nvSpPr>
          <p:cNvPr id="11" name="TextBox 10">
            <a:extLst>
              <a:ext uri="{FF2B5EF4-FFF2-40B4-BE49-F238E27FC236}">
                <a16:creationId xmlns:a16="http://schemas.microsoft.com/office/drawing/2014/main" id="{3F29ECBF-E253-82FB-FD5E-B7F63F03F16F}"/>
              </a:ext>
            </a:extLst>
          </p:cNvPr>
          <p:cNvSpPr txBox="1"/>
          <p:nvPr/>
        </p:nvSpPr>
        <p:spPr>
          <a:xfrm>
            <a:off x="4064247" y="3132196"/>
            <a:ext cx="1082354" cy="276999"/>
          </a:xfrm>
          <a:prstGeom prst="rect">
            <a:avLst/>
          </a:prstGeom>
          <a:solidFill>
            <a:schemeClr val="bg2"/>
          </a:solidFill>
          <a:ln>
            <a:noFill/>
          </a:ln>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Random part</a:t>
            </a:r>
          </a:p>
        </p:txBody>
      </p:sp>
      <p:sp>
        <p:nvSpPr>
          <p:cNvPr id="12" name="Rectangle 11">
            <a:extLst>
              <a:ext uri="{FF2B5EF4-FFF2-40B4-BE49-F238E27FC236}">
                <a16:creationId xmlns:a16="http://schemas.microsoft.com/office/drawing/2014/main" id="{4090BB62-CF75-EE52-5863-240400EC53BF}"/>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Brace 13">
            <a:extLst>
              <a:ext uri="{FF2B5EF4-FFF2-40B4-BE49-F238E27FC236}">
                <a16:creationId xmlns:a16="http://schemas.microsoft.com/office/drawing/2014/main" id="{B009DC3A-A288-0E1E-A561-F879AD1FA284}"/>
              </a:ext>
            </a:extLst>
          </p:cNvPr>
          <p:cNvSpPr/>
          <p:nvPr/>
        </p:nvSpPr>
        <p:spPr>
          <a:xfrm rot="5400000">
            <a:off x="2303758" y="1392743"/>
            <a:ext cx="325087" cy="3031427"/>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5" name="Right Brace 14">
            <a:extLst>
              <a:ext uri="{FF2B5EF4-FFF2-40B4-BE49-F238E27FC236}">
                <a16:creationId xmlns:a16="http://schemas.microsoft.com/office/drawing/2014/main" id="{AB19E46F-5FC0-6C67-78E5-935901295915}"/>
              </a:ext>
            </a:extLst>
          </p:cNvPr>
          <p:cNvSpPr/>
          <p:nvPr/>
        </p:nvSpPr>
        <p:spPr>
          <a:xfrm rot="5400000">
            <a:off x="4404915" y="2496170"/>
            <a:ext cx="325089" cy="812949"/>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6" name="TextBox 15">
            <a:extLst>
              <a:ext uri="{FF2B5EF4-FFF2-40B4-BE49-F238E27FC236}">
                <a16:creationId xmlns:a16="http://schemas.microsoft.com/office/drawing/2014/main" id="{0BA2B41F-F498-759B-2E6A-3DECE1D79178}"/>
              </a:ext>
            </a:extLst>
          </p:cNvPr>
          <p:cNvSpPr txBox="1"/>
          <p:nvPr/>
        </p:nvSpPr>
        <p:spPr>
          <a:xfrm>
            <a:off x="5146602" y="2456276"/>
            <a:ext cx="1847052" cy="307777"/>
          </a:xfrm>
          <a:prstGeom prst="rect">
            <a:avLst/>
          </a:prstGeom>
          <a:solidFill>
            <a:schemeClr val="bg2"/>
          </a:solidFill>
        </p:spPr>
        <p:txBody>
          <a:bodyPr wrap="square" rtlCol="0">
            <a:spAutoFit/>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Model’s true form</a:t>
            </a:r>
          </a:p>
        </p:txBody>
      </p:sp>
      <p:sp>
        <p:nvSpPr>
          <p:cNvPr id="17" name="TextBox 16">
            <a:extLst>
              <a:ext uri="{FF2B5EF4-FFF2-40B4-BE49-F238E27FC236}">
                <a16:creationId xmlns:a16="http://schemas.microsoft.com/office/drawing/2014/main" id="{4989534C-806F-7EE1-F4C0-56CD8747B7AA}"/>
              </a:ext>
            </a:extLst>
          </p:cNvPr>
          <p:cNvSpPr txBox="1"/>
          <p:nvPr/>
        </p:nvSpPr>
        <p:spPr>
          <a:xfrm>
            <a:off x="7638395" y="1149621"/>
            <a:ext cx="4218660" cy="2031325"/>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This is an example of a </a:t>
            </a:r>
            <a:r>
              <a:rPr lang="en-GB" b="1" dirty="0">
                <a:latin typeface="Helvetica Neue" panose="02000503000000020004" pitchFamily="2" charset="0"/>
                <a:ea typeface="Helvetica Neue" panose="02000503000000020004" pitchFamily="2" charset="0"/>
                <a:cs typeface="Helvetica Neue" panose="02000503000000020004" pitchFamily="2" charset="0"/>
              </a:rPr>
              <a:t>random-intercept-only model </a:t>
            </a:r>
            <a:r>
              <a:rPr lang="en-GB" dirty="0">
                <a:latin typeface="Helvetica Neue" panose="02000503000000020004" pitchFamily="2" charset="0"/>
                <a:ea typeface="Helvetica Neue" panose="02000503000000020004" pitchFamily="2" charset="0"/>
                <a:cs typeface="Helvetica Neue" panose="02000503000000020004" pitchFamily="2" charset="0"/>
              </a:rPr>
              <a:t>which only includes a </a:t>
            </a:r>
            <a:r>
              <a:rPr lang="en-GB" dirty="0">
                <a:highlight>
                  <a:srgbClr val="FFFF00"/>
                </a:highlight>
                <a:latin typeface="Helvetica Neue" panose="02000503000000020004" pitchFamily="2" charset="0"/>
                <a:ea typeface="Helvetica Neue" panose="02000503000000020004" pitchFamily="2" charset="0"/>
                <a:cs typeface="Helvetica Neue" panose="02000503000000020004" pitchFamily="2" charset="0"/>
              </a:rPr>
              <a:t>random-intercept</a:t>
            </a:r>
            <a:r>
              <a:rPr lang="en-GB" dirty="0">
                <a:latin typeface="Helvetica Neue" panose="02000503000000020004" pitchFamily="2" charset="0"/>
                <a:ea typeface="Helvetica Neue" panose="02000503000000020004" pitchFamily="2" charset="0"/>
                <a:cs typeface="Helvetica Neue" panose="02000503000000020004" pitchFamily="2" charset="0"/>
              </a:rPr>
              <a:t> and excludes the random-slopes. This means that the group structure causes variation on the means (i.e., group-specific intercepts) but not on slopes </a:t>
            </a:r>
          </a:p>
        </p:txBody>
      </p:sp>
      <p:cxnSp>
        <p:nvCxnSpPr>
          <p:cNvPr id="31" name="Straight Connector 30">
            <a:extLst>
              <a:ext uri="{FF2B5EF4-FFF2-40B4-BE49-F238E27FC236}">
                <a16:creationId xmlns:a16="http://schemas.microsoft.com/office/drawing/2014/main" id="{9228AF55-9AC2-F2AD-C775-D4D01AB3E0CA}"/>
              </a:ext>
            </a:extLst>
          </p:cNvPr>
          <p:cNvCxnSpPr>
            <a:cxnSpLocks/>
          </p:cNvCxnSpPr>
          <p:nvPr/>
        </p:nvCxnSpPr>
        <p:spPr>
          <a:xfrm>
            <a:off x="7906351" y="3971335"/>
            <a:ext cx="0" cy="2539997"/>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794F404-BAA4-8F59-B5D1-360182977292}"/>
              </a:ext>
            </a:extLst>
          </p:cNvPr>
          <p:cNvCxnSpPr/>
          <p:nvPr/>
        </p:nvCxnSpPr>
        <p:spPr>
          <a:xfrm>
            <a:off x="7906351" y="6521380"/>
            <a:ext cx="3864663" cy="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5B34053-B72B-9D6B-2BE1-7043EBDA3FBD}"/>
              </a:ext>
            </a:extLst>
          </p:cNvPr>
          <p:cNvCxnSpPr/>
          <p:nvPr/>
        </p:nvCxnSpPr>
        <p:spPr>
          <a:xfrm flipV="1">
            <a:off x="8089340" y="4938917"/>
            <a:ext cx="3205424" cy="1087681"/>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8B641372-B051-9E52-ACEA-5DA786708954}"/>
              </a:ext>
            </a:extLst>
          </p:cNvPr>
          <p:cNvCxnSpPr>
            <a:cxnSpLocks/>
          </p:cNvCxnSpPr>
          <p:nvPr/>
        </p:nvCxnSpPr>
        <p:spPr>
          <a:xfrm flipV="1">
            <a:off x="8036329" y="4037386"/>
            <a:ext cx="3133635" cy="1132438"/>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FF17F397-EBE9-E9F6-6AA4-F8E03F1D8A2C}"/>
              </a:ext>
            </a:extLst>
          </p:cNvPr>
          <p:cNvCxnSpPr>
            <a:cxnSpLocks/>
          </p:cNvCxnSpPr>
          <p:nvPr/>
        </p:nvCxnSpPr>
        <p:spPr>
          <a:xfrm flipV="1">
            <a:off x="7894840" y="5430696"/>
            <a:ext cx="3125037" cy="958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0C80558-4C64-9AC2-A4DA-3DE0B3F4E8DB}"/>
              </a:ext>
            </a:extLst>
          </p:cNvPr>
          <p:cNvCxnSpPr>
            <a:cxnSpLocks/>
          </p:cNvCxnSpPr>
          <p:nvPr/>
        </p:nvCxnSpPr>
        <p:spPr>
          <a:xfrm flipV="1">
            <a:off x="8194224" y="4476533"/>
            <a:ext cx="2995657" cy="1078419"/>
          </a:xfrm>
          <a:prstGeom prst="line">
            <a:avLst/>
          </a:prstGeom>
        </p:spPr>
        <p:style>
          <a:lnRef idx="2">
            <a:schemeClr val="accent4"/>
          </a:lnRef>
          <a:fillRef idx="0">
            <a:schemeClr val="accent4"/>
          </a:fillRef>
          <a:effectRef idx="1">
            <a:schemeClr val="accent4"/>
          </a:effectRef>
          <a:fontRef idx="minor">
            <a:schemeClr val="tx1"/>
          </a:fontRef>
        </p:style>
      </p:cxnSp>
      <p:sp>
        <p:nvSpPr>
          <p:cNvPr id="43" name="TextBox 42">
            <a:extLst>
              <a:ext uri="{FF2B5EF4-FFF2-40B4-BE49-F238E27FC236}">
                <a16:creationId xmlns:a16="http://schemas.microsoft.com/office/drawing/2014/main" id="{2B5BA917-6426-C406-D22F-C2D76DD5E62D}"/>
              </a:ext>
            </a:extLst>
          </p:cNvPr>
          <p:cNvSpPr txBox="1"/>
          <p:nvPr/>
        </p:nvSpPr>
        <p:spPr>
          <a:xfrm>
            <a:off x="11041632" y="3744566"/>
            <a:ext cx="943748" cy="369332"/>
          </a:xfrm>
          <a:prstGeom prst="rect">
            <a:avLst/>
          </a:prstGeom>
          <a:noFill/>
        </p:spPr>
        <p:txBody>
          <a:bodyPr wrap="square" rtlCol="0">
            <a:spAutoFit/>
          </a:bodyPr>
          <a:lstStyle/>
          <a:p>
            <a:r>
              <a:rPr lang="en-GB" dirty="0"/>
              <a:t>Group 1</a:t>
            </a:r>
          </a:p>
        </p:txBody>
      </p:sp>
      <p:sp>
        <p:nvSpPr>
          <p:cNvPr id="44" name="TextBox 43">
            <a:extLst>
              <a:ext uri="{FF2B5EF4-FFF2-40B4-BE49-F238E27FC236}">
                <a16:creationId xmlns:a16="http://schemas.microsoft.com/office/drawing/2014/main" id="{35881AC1-5510-D359-BFDB-D39CF51E8032}"/>
              </a:ext>
            </a:extLst>
          </p:cNvPr>
          <p:cNvSpPr txBox="1"/>
          <p:nvPr/>
        </p:nvSpPr>
        <p:spPr>
          <a:xfrm>
            <a:off x="11026740" y="4170690"/>
            <a:ext cx="943748" cy="369332"/>
          </a:xfrm>
          <a:prstGeom prst="rect">
            <a:avLst/>
          </a:prstGeom>
          <a:noFill/>
        </p:spPr>
        <p:txBody>
          <a:bodyPr wrap="square" rtlCol="0">
            <a:spAutoFit/>
          </a:bodyPr>
          <a:lstStyle/>
          <a:p>
            <a:r>
              <a:rPr lang="en-GB" dirty="0"/>
              <a:t>Group 2</a:t>
            </a:r>
          </a:p>
        </p:txBody>
      </p:sp>
      <p:sp>
        <p:nvSpPr>
          <p:cNvPr id="45" name="TextBox 44">
            <a:extLst>
              <a:ext uri="{FF2B5EF4-FFF2-40B4-BE49-F238E27FC236}">
                <a16:creationId xmlns:a16="http://schemas.microsoft.com/office/drawing/2014/main" id="{B8797897-0188-765B-07DC-F5DB9D69A59F}"/>
              </a:ext>
            </a:extLst>
          </p:cNvPr>
          <p:cNvSpPr txBox="1"/>
          <p:nvPr/>
        </p:nvSpPr>
        <p:spPr>
          <a:xfrm>
            <a:off x="11150990" y="4642336"/>
            <a:ext cx="943748" cy="369332"/>
          </a:xfrm>
          <a:prstGeom prst="rect">
            <a:avLst/>
          </a:prstGeom>
          <a:noFill/>
        </p:spPr>
        <p:txBody>
          <a:bodyPr wrap="square" rtlCol="0">
            <a:spAutoFit/>
          </a:bodyPr>
          <a:lstStyle/>
          <a:p>
            <a:r>
              <a:rPr lang="en-GB" dirty="0"/>
              <a:t>Group 3</a:t>
            </a:r>
          </a:p>
        </p:txBody>
      </p:sp>
      <p:sp>
        <p:nvSpPr>
          <p:cNvPr id="46" name="TextBox 45">
            <a:extLst>
              <a:ext uri="{FF2B5EF4-FFF2-40B4-BE49-F238E27FC236}">
                <a16:creationId xmlns:a16="http://schemas.microsoft.com/office/drawing/2014/main" id="{2F88A7A7-1A24-8AAF-54CB-7853131130DE}"/>
              </a:ext>
            </a:extLst>
          </p:cNvPr>
          <p:cNvSpPr txBox="1"/>
          <p:nvPr/>
        </p:nvSpPr>
        <p:spPr>
          <a:xfrm>
            <a:off x="10980642" y="5256800"/>
            <a:ext cx="943748" cy="369332"/>
          </a:xfrm>
          <a:prstGeom prst="rect">
            <a:avLst/>
          </a:prstGeom>
          <a:noFill/>
        </p:spPr>
        <p:txBody>
          <a:bodyPr wrap="square" rtlCol="0">
            <a:spAutoFit/>
          </a:bodyPr>
          <a:lstStyle/>
          <a:p>
            <a:r>
              <a:rPr lang="en-GB" dirty="0"/>
              <a:t>Group 4</a:t>
            </a:r>
          </a:p>
        </p:txBody>
      </p:sp>
      <p:sp>
        <p:nvSpPr>
          <p:cNvPr id="20" name="TextBox 19">
            <a:extLst>
              <a:ext uri="{FF2B5EF4-FFF2-40B4-BE49-F238E27FC236}">
                <a16:creationId xmlns:a16="http://schemas.microsoft.com/office/drawing/2014/main" id="{47B44E28-0B7D-31EF-2446-24F1E59D4014}"/>
              </a:ext>
            </a:extLst>
          </p:cNvPr>
          <p:cNvSpPr txBox="1"/>
          <p:nvPr/>
        </p:nvSpPr>
        <p:spPr>
          <a:xfrm>
            <a:off x="334945" y="1905732"/>
            <a:ext cx="3684396"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Here, the model is much simpler:</a:t>
            </a:r>
          </a:p>
        </p:txBody>
      </p:sp>
      <p:sp>
        <p:nvSpPr>
          <p:cNvPr id="27" name="Slide Number Placeholder 3">
            <a:extLst>
              <a:ext uri="{FF2B5EF4-FFF2-40B4-BE49-F238E27FC236}">
                <a16:creationId xmlns:a16="http://schemas.microsoft.com/office/drawing/2014/main" id="{6CCC5990-0640-10D5-AC87-132CFDD0C59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itle 1">
            <a:extLst>
              <a:ext uri="{FF2B5EF4-FFF2-40B4-BE49-F238E27FC236}">
                <a16:creationId xmlns:a16="http://schemas.microsoft.com/office/drawing/2014/main" id="{EDE44104-7E64-45A4-FB1A-F18F65E7FC87}"/>
              </a:ext>
            </a:extLst>
          </p:cNvPr>
          <p:cNvSpPr txBox="1">
            <a:spLocks/>
          </p:cNvSpPr>
          <p:nvPr/>
        </p:nvSpPr>
        <p:spPr>
          <a:xfrm>
            <a:off x="313329" y="144471"/>
            <a:ext cx="10515600" cy="417481"/>
          </a:xfr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Helvetica Neue Light" panose="02000403000000020004" pitchFamily="2" charset="0"/>
                <a:ea typeface="Helvetica Neue Light" panose="02000403000000020004" pitchFamily="2" charset="0"/>
              </a:rPr>
              <a:t>Hierarchical regression (random-intercept-only) model (true form) [3]</a:t>
            </a:r>
          </a:p>
        </p:txBody>
      </p:sp>
    </p:spTree>
    <p:extLst>
      <p:ext uri="{BB962C8B-B14F-4D97-AF65-F5344CB8AC3E}">
        <p14:creationId xmlns:p14="http://schemas.microsoft.com/office/powerpoint/2010/main" val="245233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0BC7FDE-52F4-7E63-3CE2-C1ADFEA87104}"/>
                  </a:ext>
                </a:extLst>
              </p:cNvPr>
              <p:cNvSpPr txBox="1"/>
              <p:nvPr/>
            </p:nvSpPr>
            <p:spPr>
              <a:xfrm>
                <a:off x="257396" y="738446"/>
                <a:ext cx="4727915" cy="325089"/>
              </a:xfrm>
              <a:prstGeom prst="rect">
                <a:avLst/>
              </a:prstGeom>
              <a:solidFill>
                <a:schemeClr val="bg1"/>
              </a:solidFill>
              <a:ln>
                <a:no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 </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m:oMathPara>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3" name="TextBox 2">
                <a:extLst>
                  <a:ext uri="{FF2B5EF4-FFF2-40B4-BE49-F238E27FC236}">
                    <a16:creationId xmlns:a16="http://schemas.microsoft.com/office/drawing/2014/main" id="{C0BC7FDE-52F4-7E63-3CE2-C1ADFEA87104}"/>
                  </a:ext>
                </a:extLst>
              </p:cNvPr>
              <p:cNvSpPr txBox="1">
                <a:spLocks noRot="1" noChangeAspect="1" noMove="1" noResize="1" noEditPoints="1" noAdjustHandles="1" noChangeArrowheads="1" noChangeShapeType="1" noTextEdit="1"/>
              </p:cNvSpPr>
              <p:nvPr/>
            </p:nvSpPr>
            <p:spPr>
              <a:xfrm>
                <a:off x="257396" y="738446"/>
                <a:ext cx="4727915" cy="325089"/>
              </a:xfrm>
              <a:prstGeom prst="rect">
                <a:avLst/>
              </a:prstGeom>
              <a:blipFill>
                <a:blip r:embed="rId2"/>
                <a:stretch>
                  <a:fillRect b="-3846"/>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47AA4A-407C-33F4-75F4-15A97609A894}"/>
                  </a:ext>
                </a:extLst>
              </p:cNvPr>
              <p:cNvSpPr txBox="1"/>
              <p:nvPr/>
            </p:nvSpPr>
            <p:spPr>
              <a:xfrm flipH="1">
                <a:off x="446976" y="1156194"/>
                <a:ext cx="2343843" cy="1454244"/>
              </a:xfrm>
              <a:prstGeom prst="rect">
                <a:avLst/>
              </a:prstGeom>
              <a:solidFill>
                <a:schemeClr val="bg1"/>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 </m:t>
                          </m:r>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 =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00</m:t>
                          </m:r>
                        </m:sub>
                      </m:sSub>
                      <m:r>
                        <a:rPr lang="en-GB" sz="1400" b="0" i="1" smtClean="0">
                          <a:latin typeface="Cambria Math" panose="02040503050406030204" pitchFamily="18" charset="0"/>
                          <a:ea typeface="Cambria Math" panose="02040503050406030204" pitchFamily="18" charset="0"/>
                        </a:rPr>
                        <m:t>+</m:t>
                      </m:r>
                      <m:sSub>
                        <m:sSubPr>
                          <m:ctrlPr>
                            <a:rPr lang="en-GB" sz="1400" b="0" i="1" smtClean="0">
                              <a:latin typeface="Cambria Math" panose="02040503050406030204" pitchFamily="18" charset="0"/>
                              <a:ea typeface="Cambria Math" panose="02040503050406030204" pitchFamily="18" charset="0"/>
                            </a:rPr>
                          </m:ctrlPr>
                        </m:sSub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1</m:t>
                              </m:r>
                            </m:sub>
                          </m:sSub>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𝑍</m:t>
                              </m:r>
                            </m:e>
                            <m:sub>
                              <m:r>
                                <a:rPr lang="en-GB" sz="1400" b="0" i="1" smtClean="0">
                                  <a:latin typeface="Cambria Math" panose="02040503050406030204" pitchFamily="18" charset="0"/>
                                  <a:ea typeface="Cambria Math" panose="02040503050406030204" pitchFamily="18" charset="0"/>
                                </a:rPr>
                                <m:t>1</m:t>
                              </m:r>
                            </m:sub>
                          </m:sSub>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𝑗</m:t>
                          </m:r>
                        </m:sub>
                      </m:sSub>
                    </m:oMath>
                  </m:oMathPara>
                </a14:m>
                <a:endParaRPr lang="en-GB" sz="1400" dirty="0">
                  <a:latin typeface="Helvetica Neue Light" panose="02000403000000020004" pitchFamily="2" charset="0"/>
                  <a:ea typeface="Helvetica Neue Light" panose="02000403000000020004" pitchFamily="2" charset="0"/>
                </a:endParaRPr>
              </a:p>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11</m:t>
                          </m:r>
                        </m:sub>
                      </m:sSub>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𝑍</m:t>
                          </m:r>
                        </m:e>
                        <m:sub>
                          <m:r>
                            <a:rPr lang="en-GB" sz="1400" i="1">
                              <a:latin typeface="Cambria Math" panose="02040503050406030204" pitchFamily="18" charset="0"/>
                              <a:ea typeface="Cambria Math" panose="02040503050406030204" pitchFamily="18" charset="0"/>
                            </a:rPr>
                            <m:t>1</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oMath>
                  </m:oMathPara>
                </a14:m>
                <a:endParaRPr lang="en-GB" sz="1400" dirty="0">
                  <a:latin typeface="Helvetica Neue Light" panose="02000403000000020004" pitchFamily="2" charset="0"/>
                  <a:ea typeface="Helvetica Neue Light" panose="02000403000000020004" pitchFamily="2" charset="0"/>
                </a:endParaRPr>
              </a:p>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21</m:t>
                          </m:r>
                        </m:sub>
                      </m:sSub>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𝑍</m:t>
                          </m:r>
                        </m:e>
                        <m:sub>
                          <m:r>
                            <a:rPr lang="en-GB" sz="1400" i="1">
                              <a:latin typeface="Cambria Math" panose="02040503050406030204" pitchFamily="18" charset="0"/>
                              <a:ea typeface="Cambria Math" panose="02040503050406030204" pitchFamily="18" charset="0"/>
                            </a:rPr>
                            <m:t>1</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oMath>
                  </m:oMathPara>
                </a14:m>
                <a:endParaRPr lang="en-GB" sz="1400" dirty="0"/>
              </a:p>
              <a:p>
                <a:endParaRPr lang="en-GB" sz="1400" dirty="0"/>
              </a:p>
              <a:p>
                <a:endParaRPr lang="en-GB" sz="1400" dirty="0"/>
              </a:p>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b="0" i="1" smtClean="0">
                              <a:latin typeface="Cambria Math" panose="02040503050406030204" pitchFamily="18" charset="0"/>
                              <a:ea typeface="Cambria Math" panose="02040503050406030204" pitchFamily="18" charset="0"/>
                            </a:rPr>
                            <m:t>1</m:t>
                          </m:r>
                        </m:sub>
                      </m:sSub>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𝑍</m:t>
                          </m:r>
                        </m:e>
                        <m:sub>
                          <m:r>
                            <a:rPr lang="en-GB" sz="1400" i="1">
                              <a:latin typeface="Cambria Math" panose="02040503050406030204" pitchFamily="18" charset="0"/>
                              <a:ea typeface="Cambria Math" panose="02040503050406030204" pitchFamily="18" charset="0"/>
                            </a:rPr>
                            <m:t>1</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𝑘</m:t>
                          </m:r>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oMath>
                  </m:oMathPara>
                </a14:m>
                <a:endParaRPr lang="en-GB" sz="1400" dirty="0"/>
              </a:p>
            </p:txBody>
          </p:sp>
        </mc:Choice>
        <mc:Fallback xmlns="">
          <p:sp>
            <p:nvSpPr>
              <p:cNvPr id="4" name="TextBox 3">
                <a:extLst>
                  <a:ext uri="{FF2B5EF4-FFF2-40B4-BE49-F238E27FC236}">
                    <a16:creationId xmlns:a16="http://schemas.microsoft.com/office/drawing/2014/main" id="{C647AA4A-407C-33F4-75F4-15A97609A894}"/>
                  </a:ext>
                </a:extLst>
              </p:cNvPr>
              <p:cNvSpPr txBox="1">
                <a:spLocks noRot="1" noChangeAspect="1" noMove="1" noResize="1" noEditPoints="1" noAdjustHandles="1" noChangeArrowheads="1" noChangeShapeType="1" noTextEdit="1"/>
              </p:cNvSpPr>
              <p:nvPr/>
            </p:nvSpPr>
            <p:spPr>
              <a:xfrm flipH="1">
                <a:off x="446976" y="1156194"/>
                <a:ext cx="2343843" cy="1454244"/>
              </a:xfrm>
              <a:prstGeom prst="rect">
                <a:avLst/>
              </a:prstGeom>
              <a:blipFill>
                <a:blip r:embed="rId3"/>
                <a:stretch>
                  <a:fillRect/>
                </a:stretch>
              </a:blipFill>
              <a:ln>
                <a:noFill/>
              </a:ln>
            </p:spPr>
            <p:txBody>
              <a:bodyPr/>
              <a:lstStyle/>
              <a:p>
                <a:r>
                  <a:rPr lang="en-GB">
                    <a:noFill/>
                  </a:rPr>
                  <a:t> </a:t>
                </a:r>
              </a:p>
            </p:txBody>
          </p:sp>
        </mc:Fallback>
      </mc:AlternateContent>
      <p:sp>
        <p:nvSpPr>
          <p:cNvPr id="5" name="TextBox 4">
            <a:extLst>
              <a:ext uri="{FF2B5EF4-FFF2-40B4-BE49-F238E27FC236}">
                <a16:creationId xmlns:a16="http://schemas.microsoft.com/office/drawing/2014/main" id="{01E24B30-EBBC-AD52-9F1F-0E575A8C6FAD}"/>
              </a:ext>
            </a:extLst>
          </p:cNvPr>
          <p:cNvSpPr txBox="1"/>
          <p:nvPr/>
        </p:nvSpPr>
        <p:spPr>
          <a:xfrm>
            <a:off x="4890169" y="728134"/>
            <a:ext cx="1979525" cy="369332"/>
          </a:xfrm>
          <a:prstGeom prst="rect">
            <a:avLst/>
          </a:prstGeom>
          <a:solidFill>
            <a:schemeClr val="bg2"/>
          </a:solidFill>
          <a:ln>
            <a:no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Level 1 Equation</a:t>
            </a:r>
          </a:p>
        </p:txBody>
      </p:sp>
      <p:sp>
        <p:nvSpPr>
          <p:cNvPr id="6" name="TextBox 5">
            <a:extLst>
              <a:ext uri="{FF2B5EF4-FFF2-40B4-BE49-F238E27FC236}">
                <a16:creationId xmlns:a16="http://schemas.microsoft.com/office/drawing/2014/main" id="{F7A5B569-7DA6-B5AA-E38A-74BA7E564C10}"/>
              </a:ext>
            </a:extLst>
          </p:cNvPr>
          <p:cNvSpPr txBox="1"/>
          <p:nvPr/>
        </p:nvSpPr>
        <p:spPr>
          <a:xfrm>
            <a:off x="4890169" y="1597662"/>
            <a:ext cx="2123580" cy="369332"/>
          </a:xfrm>
          <a:prstGeom prst="rect">
            <a:avLst/>
          </a:prstGeom>
          <a:solidFill>
            <a:schemeClr val="bg2"/>
          </a:solidFill>
          <a:ln>
            <a:no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Level 2 Equations</a:t>
            </a:r>
          </a:p>
        </p:txBody>
      </p:sp>
      <p:sp>
        <p:nvSpPr>
          <p:cNvPr id="8" name="Right Brace 7">
            <a:extLst>
              <a:ext uri="{FF2B5EF4-FFF2-40B4-BE49-F238E27FC236}">
                <a16:creationId xmlns:a16="http://schemas.microsoft.com/office/drawing/2014/main" id="{B55B73B8-1EBF-AE15-67CF-FB970A3EE172}"/>
              </a:ext>
            </a:extLst>
          </p:cNvPr>
          <p:cNvSpPr/>
          <p:nvPr/>
        </p:nvSpPr>
        <p:spPr>
          <a:xfrm rot="5400000">
            <a:off x="2175259" y="3335653"/>
            <a:ext cx="325087" cy="3031427"/>
          </a:xfrm>
          <a:prstGeom prst="rightBrace">
            <a:avLst/>
          </a:prstGeom>
          <a:solidFill>
            <a:schemeClr val="bg1"/>
          </a:solidFill>
          <a:ln w="28575">
            <a:no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811127DE-CF04-EBBF-380F-D9DAEF44B299}"/>
              </a:ext>
            </a:extLst>
          </p:cNvPr>
          <p:cNvSpPr/>
          <p:nvPr/>
        </p:nvSpPr>
        <p:spPr>
          <a:xfrm rot="5400000">
            <a:off x="5717390" y="3090662"/>
            <a:ext cx="325089" cy="3516922"/>
          </a:xfrm>
          <a:prstGeom prst="rightBrace">
            <a:avLst/>
          </a:prstGeom>
          <a:solidFill>
            <a:schemeClr val="bg1"/>
          </a:solidFill>
          <a:ln w="28575">
            <a:no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2" name="Rectangle 11">
            <a:extLst>
              <a:ext uri="{FF2B5EF4-FFF2-40B4-BE49-F238E27FC236}">
                <a16:creationId xmlns:a16="http://schemas.microsoft.com/office/drawing/2014/main" id="{4090BB62-CF75-EE52-5863-240400EC53BF}"/>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Brace 12">
            <a:extLst>
              <a:ext uri="{FF2B5EF4-FFF2-40B4-BE49-F238E27FC236}">
                <a16:creationId xmlns:a16="http://schemas.microsoft.com/office/drawing/2014/main" id="{6D460DCA-9EAE-5193-974C-5F707BFCE00A}"/>
              </a:ext>
            </a:extLst>
          </p:cNvPr>
          <p:cNvSpPr/>
          <p:nvPr/>
        </p:nvSpPr>
        <p:spPr>
          <a:xfrm>
            <a:off x="2621353" y="1114114"/>
            <a:ext cx="338933" cy="1454244"/>
          </a:xfrm>
          <a:prstGeom prst="rightBrace">
            <a:avLst/>
          </a:prstGeom>
          <a:ln w="28575">
            <a:solidFill>
              <a:schemeClr val="bg2">
                <a:lumMod val="1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4989534C-806F-7EE1-F4C0-56CD8747B7AA}"/>
              </a:ext>
            </a:extLst>
          </p:cNvPr>
          <p:cNvSpPr txBox="1"/>
          <p:nvPr/>
        </p:nvSpPr>
        <p:spPr>
          <a:xfrm>
            <a:off x="7638395" y="1149621"/>
            <a:ext cx="4218660" cy="1200329"/>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Suppose we have an independent variable measure on the group-level impacting our outcome on the individual-level. </a:t>
            </a:r>
          </a:p>
        </p:txBody>
      </p:sp>
      <p:sp>
        <p:nvSpPr>
          <p:cNvPr id="47" name="Slide Number Placeholder 3">
            <a:extLst>
              <a:ext uri="{FF2B5EF4-FFF2-40B4-BE49-F238E27FC236}">
                <a16:creationId xmlns:a16="http://schemas.microsoft.com/office/drawing/2014/main" id="{B42B76AB-4639-E26A-2F56-90F1A1B2740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714D7A8-CC23-2966-0D10-D6AE46B66AD8}"/>
                  </a:ext>
                </a:extLst>
              </p:cNvPr>
              <p:cNvSpPr txBox="1"/>
              <p:nvPr/>
            </p:nvSpPr>
            <p:spPr>
              <a:xfrm>
                <a:off x="612809" y="1929200"/>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0" name="TextBox 19">
                <a:extLst>
                  <a:ext uri="{FF2B5EF4-FFF2-40B4-BE49-F238E27FC236}">
                    <a16:creationId xmlns:a16="http://schemas.microsoft.com/office/drawing/2014/main" id="{9714D7A8-CC23-2966-0D10-D6AE46B66AD8}"/>
                  </a:ext>
                </a:extLst>
              </p:cNvPr>
              <p:cNvSpPr txBox="1">
                <a:spLocks noRot="1" noChangeAspect="1" noMove="1" noResize="1" noEditPoints="1" noAdjustHandles="1" noChangeArrowheads="1" noChangeShapeType="1" noTextEdit="1"/>
              </p:cNvSpPr>
              <p:nvPr/>
            </p:nvSpPr>
            <p:spPr>
              <a:xfrm>
                <a:off x="612809" y="1929200"/>
                <a:ext cx="448235"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2B68B6C-2BEA-FC2C-3B3A-041E3BC716AA}"/>
                  </a:ext>
                </a:extLst>
              </p:cNvPr>
              <p:cNvSpPr txBox="1"/>
              <p:nvPr/>
            </p:nvSpPr>
            <p:spPr>
              <a:xfrm>
                <a:off x="1071092" y="1929200"/>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2" name="TextBox 21">
                <a:extLst>
                  <a:ext uri="{FF2B5EF4-FFF2-40B4-BE49-F238E27FC236}">
                    <a16:creationId xmlns:a16="http://schemas.microsoft.com/office/drawing/2014/main" id="{22B68B6C-2BEA-FC2C-3B3A-041E3BC716AA}"/>
                  </a:ext>
                </a:extLst>
              </p:cNvPr>
              <p:cNvSpPr txBox="1">
                <a:spLocks noRot="1" noChangeAspect="1" noMove="1" noResize="1" noEditPoints="1" noAdjustHandles="1" noChangeArrowheads="1" noChangeShapeType="1" noTextEdit="1"/>
              </p:cNvSpPr>
              <p:nvPr/>
            </p:nvSpPr>
            <p:spPr>
              <a:xfrm>
                <a:off x="1071092" y="1929200"/>
                <a:ext cx="448235"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E5BC1AD-5B45-F7A3-60CF-75E522251A6C}"/>
                  </a:ext>
                </a:extLst>
              </p:cNvPr>
              <p:cNvSpPr txBox="1"/>
              <p:nvPr/>
            </p:nvSpPr>
            <p:spPr>
              <a:xfrm>
                <a:off x="1515587" y="1929200"/>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4" name="TextBox 23">
                <a:extLst>
                  <a:ext uri="{FF2B5EF4-FFF2-40B4-BE49-F238E27FC236}">
                    <a16:creationId xmlns:a16="http://schemas.microsoft.com/office/drawing/2014/main" id="{4E5BC1AD-5B45-F7A3-60CF-75E522251A6C}"/>
                  </a:ext>
                </a:extLst>
              </p:cNvPr>
              <p:cNvSpPr txBox="1">
                <a:spLocks noRot="1" noChangeAspect="1" noMove="1" noResize="1" noEditPoints="1" noAdjustHandles="1" noChangeArrowheads="1" noChangeShapeType="1" noTextEdit="1"/>
              </p:cNvSpPr>
              <p:nvPr/>
            </p:nvSpPr>
            <p:spPr>
              <a:xfrm>
                <a:off x="1515587" y="1929200"/>
                <a:ext cx="448235"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CC9DEC7-1A90-DDA7-A912-658379E09ECD}"/>
                  </a:ext>
                </a:extLst>
              </p:cNvPr>
              <p:cNvSpPr txBox="1"/>
              <p:nvPr/>
            </p:nvSpPr>
            <p:spPr>
              <a:xfrm>
                <a:off x="2113683" y="1929200"/>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5" name="TextBox 24">
                <a:extLst>
                  <a:ext uri="{FF2B5EF4-FFF2-40B4-BE49-F238E27FC236}">
                    <a16:creationId xmlns:a16="http://schemas.microsoft.com/office/drawing/2014/main" id="{2CC9DEC7-1A90-DDA7-A912-658379E09ECD}"/>
                  </a:ext>
                </a:extLst>
              </p:cNvPr>
              <p:cNvSpPr txBox="1">
                <a:spLocks noRot="1" noChangeAspect="1" noMove="1" noResize="1" noEditPoints="1" noAdjustHandles="1" noChangeArrowheads="1" noChangeShapeType="1" noTextEdit="1"/>
              </p:cNvSpPr>
              <p:nvPr/>
            </p:nvSpPr>
            <p:spPr>
              <a:xfrm>
                <a:off x="2113683" y="1929200"/>
                <a:ext cx="448235" cy="369332"/>
              </a:xfrm>
              <a:prstGeom prst="rect">
                <a:avLst/>
              </a:prstGeom>
              <a:blipFill>
                <a:blip r:embed="rId4"/>
                <a:stretch>
                  <a:fillRect/>
                </a:stretch>
              </a:blipFill>
            </p:spPr>
            <p:txBody>
              <a:bodyPr/>
              <a:lstStyle/>
              <a:p>
                <a:r>
                  <a:rPr lang="en-GB">
                    <a:noFill/>
                  </a:rPr>
                  <a:t> </a:t>
                </a:r>
              </a:p>
            </p:txBody>
          </p:sp>
        </mc:Fallback>
      </mc:AlternateContent>
      <p:sp>
        <p:nvSpPr>
          <p:cNvPr id="26" name="Rectangle 25">
            <a:extLst>
              <a:ext uri="{FF2B5EF4-FFF2-40B4-BE49-F238E27FC236}">
                <a16:creationId xmlns:a16="http://schemas.microsoft.com/office/drawing/2014/main" id="{8319E0FF-A5A6-49E0-3621-58F9B7C5897B}"/>
              </a:ext>
            </a:extLst>
          </p:cNvPr>
          <p:cNvSpPr/>
          <p:nvPr/>
        </p:nvSpPr>
        <p:spPr>
          <a:xfrm>
            <a:off x="1598858" y="1149621"/>
            <a:ext cx="534921" cy="1460817"/>
          </a:xfrm>
          <a:prstGeom prst="rect">
            <a:avLst/>
          </a:prstGeom>
          <a:solidFill>
            <a:srgbClr val="FF655B">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F3F9EAC-4B0C-D5F1-137D-DF2027543375}"/>
                  </a:ext>
                </a:extLst>
              </p:cNvPr>
              <p:cNvSpPr txBox="1"/>
              <p:nvPr/>
            </p:nvSpPr>
            <p:spPr>
              <a:xfrm>
                <a:off x="257398" y="3389093"/>
                <a:ext cx="9449310" cy="340478"/>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1400" i="1" smtClean="0">
                          <a:latin typeface="Cambria Math" panose="02040503050406030204" pitchFamily="18" charset="0"/>
                          <a:ea typeface="Cambria Math" panose="02040503050406030204" pitchFamily="18" charset="0"/>
                        </a:rPr>
                        <m:t>⇒</m:t>
                      </m:r>
                      <m:sSub>
                        <m:sSubPr>
                          <m:ctrlPr>
                            <a:rPr lang="en-GB" sz="1400" i="1" smtClean="0">
                              <a:latin typeface="Cambria Math" panose="02040503050406030204" pitchFamily="18" charset="0"/>
                            </a:rPr>
                          </m:ctrlPr>
                        </m:sSubPr>
                        <m:e>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00</m:t>
                              </m:r>
                            </m:sub>
                          </m:sSub>
                          <m:r>
                            <a:rPr lang="en-GB" sz="1400" i="1">
                              <a:latin typeface="Cambria Math" panose="02040503050406030204" pitchFamily="18" charset="0"/>
                              <a:ea typeface="Cambria Math" panose="02040503050406030204" pitchFamily="18" charset="0"/>
                            </a:rPr>
                            <m:t>+</m:t>
                          </m:r>
                          <m:sSub>
                            <m:sSubPr>
                              <m:ctrlPr>
                                <a:rPr lang="en-GB" sz="1400" i="1" smtClean="0">
                                  <a:latin typeface="Cambria Math" panose="02040503050406030204" pitchFamily="18" charset="0"/>
                                  <a:ea typeface="Cambria Math" panose="02040503050406030204" pitchFamily="18" charset="0"/>
                                </a:rPr>
                              </m:ctrlPr>
                            </m:sSub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1</m:t>
                                  </m:r>
                                </m:sub>
                              </m:sSub>
                              <m:r>
                                <a:rPr lang="en-GB" sz="1400" b="0" i="1" smtClean="0">
                                  <a:latin typeface="Cambria Math" panose="02040503050406030204" pitchFamily="18" charset="0"/>
                                  <a:ea typeface="Cambria Math" panose="02040503050406030204" pitchFamily="18" charset="0"/>
                                </a:rPr>
                                <m:t>𝑍</m:t>
                              </m:r>
                            </m:e>
                            <m:sub>
                              <m:r>
                                <a:rPr lang="en-GB" sz="1400" b="0" i="1" smtClean="0">
                                  <a:latin typeface="Cambria Math" panose="02040503050406030204" pitchFamily="18" charset="0"/>
                                  <a:ea typeface="Cambria Math" panose="02040503050406030204" pitchFamily="18" charset="0"/>
                                </a:rPr>
                                <m:t>𝐼</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e>
                      </m:d>
                      <m:r>
                        <a:rPr lang="en-GB" sz="1400">
                          <a:latin typeface="Cambria Math" panose="02040503050406030204" pitchFamily="18" charset="0"/>
                        </a:rPr>
                        <m:t>+</m:t>
                      </m:r>
                      <m:r>
                        <a:rPr lang="en-GB" sz="1400" b="0" i="0"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10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1</m:t>
                              </m:r>
                            </m:sub>
                          </m:sSub>
                          <m:r>
                            <a:rPr lang="en-GB" sz="1400" i="1" smtClean="0">
                              <a:latin typeface="Cambria Math" panose="02040503050406030204" pitchFamily="18" charset="0"/>
                              <a:ea typeface="Cambria Math" panose="02040503050406030204" pitchFamily="18" charset="0"/>
                            </a:rPr>
                            <m:t>𝑍</m:t>
                          </m:r>
                        </m:e>
                        <m:sub>
                          <m:r>
                            <a:rPr lang="en-GB" sz="1400" i="1">
                              <a:latin typeface="Cambria Math" panose="02040503050406030204" pitchFamily="18" charset="0"/>
                              <a:ea typeface="Cambria Math" panose="02040503050406030204" pitchFamily="18" charset="0"/>
                            </a:rPr>
                            <m:t>𝐼</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r>
                        <a:rPr lang="en-GB" sz="1400" b="0" i="0" smtClean="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r>
                        <a:rPr lang="en-GB" sz="1400" b="0" i="1"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20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1</m:t>
                              </m:r>
                            </m:sub>
                          </m:sSub>
                          <m:r>
                            <a:rPr lang="en-GB" sz="1400" i="1">
                              <a:latin typeface="Cambria Math" panose="02040503050406030204" pitchFamily="18" charset="0"/>
                              <a:ea typeface="Cambria Math" panose="02040503050406030204" pitchFamily="18" charset="0"/>
                            </a:rPr>
                            <m:t>𝑍</m:t>
                          </m:r>
                        </m:e>
                        <m:sub>
                          <m:r>
                            <a:rPr lang="en-GB" sz="1400" i="1">
                              <a:latin typeface="Cambria Math" panose="02040503050406030204" pitchFamily="18" charset="0"/>
                              <a:ea typeface="Cambria Math" panose="02040503050406030204" pitchFamily="18" charset="0"/>
                            </a:rPr>
                            <m:t>𝐼</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r>
                        <a:rPr lang="en-GB" sz="1400" b="0" i="1"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1</m:t>
                              </m:r>
                            </m:sub>
                          </m:sSub>
                          <m:r>
                            <a:rPr lang="en-GB" sz="1400" i="1">
                              <a:latin typeface="Cambria Math" panose="02040503050406030204" pitchFamily="18" charset="0"/>
                              <a:ea typeface="Cambria Math" panose="02040503050406030204" pitchFamily="18" charset="0"/>
                            </a:rPr>
                            <m:t>𝑍</m:t>
                          </m:r>
                        </m:e>
                        <m:sub>
                          <m:r>
                            <a:rPr lang="en-GB" sz="1400" i="1">
                              <a:latin typeface="Cambria Math" panose="02040503050406030204" pitchFamily="18" charset="0"/>
                              <a:ea typeface="Cambria Math" panose="02040503050406030204" pitchFamily="18" charset="0"/>
                            </a:rPr>
                            <m:t>𝐼</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m:oMathPara>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27" name="TextBox 26">
                <a:extLst>
                  <a:ext uri="{FF2B5EF4-FFF2-40B4-BE49-F238E27FC236}">
                    <a16:creationId xmlns:a16="http://schemas.microsoft.com/office/drawing/2014/main" id="{9F3F9EAC-4B0C-D5F1-137D-DF2027543375}"/>
                  </a:ext>
                </a:extLst>
              </p:cNvPr>
              <p:cNvSpPr txBox="1">
                <a:spLocks noRot="1" noChangeAspect="1" noMove="1" noResize="1" noEditPoints="1" noAdjustHandles="1" noChangeArrowheads="1" noChangeShapeType="1" noTextEdit="1"/>
              </p:cNvSpPr>
              <p:nvPr/>
            </p:nvSpPr>
            <p:spPr>
              <a:xfrm>
                <a:off x="257398" y="3389093"/>
                <a:ext cx="9449310" cy="340478"/>
              </a:xfrm>
              <a:prstGeom prst="rect">
                <a:avLst/>
              </a:prstGeom>
              <a:blipFill>
                <a:blip r:embed="rId5"/>
                <a:stretch>
                  <a:fillRect b="-7143"/>
                </a:stretch>
              </a:blipFill>
              <a:ln>
                <a:noFill/>
              </a:ln>
            </p:spPr>
            <p:txBody>
              <a:bodyPr/>
              <a:lstStyle/>
              <a:p>
                <a:r>
                  <a:rPr lang="en-GB">
                    <a:noFill/>
                  </a:rPr>
                  <a:t> </a:t>
                </a:r>
              </a:p>
            </p:txBody>
          </p:sp>
        </mc:Fallback>
      </mc:AlternateContent>
      <p:sp>
        <p:nvSpPr>
          <p:cNvPr id="28" name="TextBox 27">
            <a:extLst>
              <a:ext uri="{FF2B5EF4-FFF2-40B4-BE49-F238E27FC236}">
                <a16:creationId xmlns:a16="http://schemas.microsoft.com/office/drawing/2014/main" id="{E9A343F4-3164-32D6-49FC-8F49A3CD82F5}"/>
              </a:ext>
            </a:extLst>
          </p:cNvPr>
          <p:cNvSpPr txBox="1"/>
          <p:nvPr/>
        </p:nvSpPr>
        <p:spPr>
          <a:xfrm>
            <a:off x="257397" y="2886872"/>
            <a:ext cx="9961777"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Substitute the level 2 model equations with the variables into the level 1 model equation: </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EE0AD24-3433-AA12-A79F-3F9C286A95DE}"/>
                  </a:ext>
                </a:extLst>
              </p:cNvPr>
              <p:cNvSpPr txBox="1"/>
              <p:nvPr/>
            </p:nvSpPr>
            <p:spPr>
              <a:xfrm>
                <a:off x="257396" y="4289992"/>
                <a:ext cx="7309013" cy="1023357"/>
              </a:xfrm>
              <a:prstGeom prst="rect">
                <a:avLst/>
              </a:prstGeom>
              <a:noFill/>
              <a:ln>
                <a:noFill/>
              </a:ln>
            </p:spPr>
            <p:txBody>
              <a:bodyPr wrap="square" rtlCol="0">
                <a:spAutoFit/>
              </a:bodyPr>
              <a:lstStyle/>
              <a:p>
                <a14:m>
                  <m:oMath xmlns:m="http://schemas.openxmlformats.org/officeDocument/2006/math">
                    <m:sSub>
                      <m:sSubPr>
                        <m:ctrlPr>
                          <a:rPr lang="en-GB" sz="1400" i="1" smtClean="0">
                            <a:latin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 </m:t>
                    </m:r>
                    <m:r>
                      <a:rPr lang="en-GB" sz="1400">
                        <a:latin typeface="Cambria Math" panose="02040503050406030204" pitchFamily="18" charset="0"/>
                      </a:rPr>
                      <m:t>=</m:t>
                    </m:r>
                  </m:oMath>
                </a14:m>
                <a:r>
                  <a:rPr lang="en-US" sz="1400" i="1" dirty="0">
                    <a:latin typeface="Helvetica Neue Thin" panose="020B0403020202020204" pitchFamily="34" charset="0"/>
                    <a:ea typeface="Helvetica Neue Thin" panose="020B0403020202020204" pitchFamily="34" charset="0"/>
                  </a:rPr>
                  <a:t>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01</m:t>
                            </m:r>
                          </m:sub>
                        </m:sSub>
                        <m:r>
                          <a:rPr lang="en-GB" sz="1400" i="1">
                            <a:latin typeface="Cambria Math" panose="02040503050406030204" pitchFamily="18" charset="0"/>
                            <a:ea typeface="Cambria Math" panose="02040503050406030204" pitchFamily="18" charset="0"/>
                          </a:rPr>
                          <m:t>𝑍</m:t>
                        </m:r>
                      </m:e>
                      <m:sub>
                        <m:r>
                          <a:rPr lang="en-GB" sz="1400" b="0" i="1" smtClean="0">
                            <a:latin typeface="Cambria Math" panose="02040503050406030204" pitchFamily="18" charset="0"/>
                            <a:ea typeface="Cambria Math" panose="02040503050406030204" pitchFamily="18" charset="0"/>
                          </a:rPr>
                          <m:t>1</m:t>
                        </m:r>
                      </m:sub>
                    </m:sSub>
                    <m:r>
                      <a:rPr lang="en-GB" sz="1400" b="0" i="1" smtClean="0">
                        <a:latin typeface="Cambria Math" panose="02040503050406030204" pitchFamily="18" charset="0"/>
                        <a:ea typeface="Cambria Math" panose="02040503050406030204" pitchFamily="18" charset="0"/>
                      </a:rPr>
                      <m:t>+</m:t>
                    </m:r>
                  </m:oMath>
                </a14:m>
                <a:r>
                  <a:rPr lang="en-GB" sz="1400" i="1" dirty="0">
                    <a:latin typeface="Cambria Math" panose="02040503050406030204" pitchFamily="18" charset="0"/>
                    <a:ea typeface="Cambria Math" panose="02040503050406030204" pitchFamily="18" charset="0"/>
                  </a:rPr>
                  <a:t> </a:t>
                </a:r>
              </a:p>
              <a:p>
                <a:r>
                  <a:rPr lang="en-GB" sz="1400" dirty="0">
                    <a:ea typeface="Cambria Math" panose="02040503050406030204" pitchFamily="18" charset="0"/>
                  </a:rPr>
                  <a:t>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10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b="0" i="1" smtClean="0">
                            <a:latin typeface="Cambria Math" panose="02040503050406030204" pitchFamily="18" charset="0"/>
                          </a:rPr>
                          <m:t>2</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r>
                      <a:rPr lang="en-GB" sz="1400">
                        <a:latin typeface="Cambria Math" panose="02040503050406030204" pitchFamily="18" charset="0"/>
                      </a:rPr>
                      <m:t>…</m:t>
                    </m:r>
                    <m:r>
                      <a:rPr lang="en-GB" sz="1400" b="0" i="0"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b="0" i="1" smtClean="0">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oMath>
                </a14:m>
                <a:endParaRPr lang="en-GB" sz="1400" dirty="0">
                  <a:ea typeface="Cambria Math" panose="02040503050406030204" pitchFamily="18" charset="0"/>
                </a:endParaRPr>
              </a:p>
              <a:p>
                <a:r>
                  <a:rPr lang="en-GB" sz="1400" dirty="0">
                    <a:ea typeface="Cambria Math" panose="02040503050406030204" pitchFamily="18" charset="0"/>
                  </a:rPr>
                  <a:t>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1</m:t>
                        </m:r>
                        <m:r>
                          <a:rPr lang="en-GB" sz="1400" b="0" i="1" smtClean="0">
                            <a:latin typeface="Cambria Math" panose="02040503050406030204" pitchFamily="18" charset="0"/>
                            <a:ea typeface="Cambria Math" panose="02040503050406030204" pitchFamily="18" charset="0"/>
                          </a:rPr>
                          <m:t>1</m:t>
                        </m:r>
                      </m:sub>
                    </m:sSub>
                    <m:sSub>
                      <m:sSubPr>
                        <m:ctrlPr>
                          <a:rPr lang="en-GB" sz="1400" i="1">
                            <a:latin typeface="Cambria Math" panose="02040503050406030204" pitchFamily="18" charset="0"/>
                          </a:rPr>
                        </m:ctrlPr>
                      </m:sSubPr>
                      <m:e>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𝑍</m:t>
                            </m:r>
                          </m:e>
                          <m:sub>
                            <m:r>
                              <a:rPr lang="en-GB" sz="1400" b="0" i="1" smtClean="0">
                                <a:latin typeface="Cambria Math" panose="02040503050406030204" pitchFamily="18" charset="0"/>
                              </a:rPr>
                              <m:t>1</m:t>
                            </m:r>
                          </m:sub>
                        </m:sSub>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0</m:t>
                        </m:r>
                      </m:sub>
                    </m:sSub>
                    <m:sSub>
                      <m:sSubPr>
                        <m:ctrlPr>
                          <a:rPr lang="en-GB" sz="1400" i="1">
                            <a:latin typeface="Cambria Math" panose="02040503050406030204" pitchFamily="18" charset="0"/>
                          </a:rPr>
                        </m:ctrlPr>
                      </m:sSubPr>
                      <m:e>
                        <m:sSub>
                          <m:sSubPr>
                            <m:ctrlPr>
                              <a:rPr lang="en-GB" sz="1400" i="1">
                                <a:latin typeface="Cambria Math" panose="02040503050406030204" pitchFamily="18" charset="0"/>
                              </a:rPr>
                            </m:ctrlPr>
                          </m:sSubPr>
                          <m:e>
                            <m:r>
                              <a:rPr lang="en-GB" sz="1400" i="1">
                                <a:latin typeface="Cambria Math" panose="02040503050406030204" pitchFamily="18" charset="0"/>
                              </a:rPr>
                              <m:t>𝑍</m:t>
                            </m:r>
                          </m:e>
                          <m:sub>
                            <m:r>
                              <a:rPr lang="en-GB" sz="1400" i="1">
                                <a:latin typeface="Cambria Math" panose="02040503050406030204" pitchFamily="18" charset="0"/>
                              </a:rPr>
                              <m:t>1</m:t>
                            </m:r>
                          </m:sub>
                        </m:sSub>
                        <m:r>
                          <a:rPr lang="en-GB" sz="1400" i="1">
                            <a:latin typeface="Cambria Math" panose="02040503050406030204" pitchFamily="18" charset="0"/>
                          </a:rPr>
                          <m:t>𝑥</m:t>
                        </m:r>
                      </m:e>
                      <m:sub>
                        <m:r>
                          <a:rPr lang="en-GB" sz="1400" b="0" i="1" smtClean="0">
                            <a:latin typeface="Cambria Math" panose="02040503050406030204" pitchFamily="18" charset="0"/>
                          </a:rPr>
                          <m:t>2</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r>
                      <a:rPr lang="en-GB" sz="1400">
                        <a:latin typeface="Cambria Math" panose="02040503050406030204" pitchFamily="18" charset="0"/>
                      </a:rPr>
                      <m:t>…</m:t>
                    </m:r>
                    <m:r>
                      <a:rPr lang="en-GB" sz="1400" b="0" i="0"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sSub>
                      <m:sSubPr>
                        <m:ctrlPr>
                          <a:rPr lang="en-GB" sz="1400" i="1">
                            <a:latin typeface="Cambria Math" panose="02040503050406030204" pitchFamily="18" charset="0"/>
                          </a:rPr>
                        </m:ctrlPr>
                      </m:sSubPr>
                      <m:e>
                        <m:sSub>
                          <m:sSubPr>
                            <m:ctrlPr>
                              <a:rPr lang="en-GB" sz="1400" i="1">
                                <a:latin typeface="Cambria Math" panose="02040503050406030204" pitchFamily="18" charset="0"/>
                              </a:rPr>
                            </m:ctrlPr>
                          </m:sSubPr>
                          <m:e>
                            <m:r>
                              <a:rPr lang="en-GB" sz="1400" i="1">
                                <a:latin typeface="Cambria Math" panose="02040503050406030204" pitchFamily="18" charset="0"/>
                              </a:rPr>
                              <m:t>𝑍</m:t>
                            </m:r>
                          </m:e>
                          <m:sub>
                            <m:r>
                              <a:rPr lang="en-GB" sz="1400" i="1">
                                <a:latin typeface="Cambria Math" panose="02040503050406030204" pitchFamily="18" charset="0"/>
                              </a:rPr>
                              <m:t>1</m:t>
                            </m:r>
                          </m:sub>
                        </m:sSub>
                        <m:r>
                          <a:rPr lang="en-GB" sz="1400" i="1">
                            <a:latin typeface="Cambria Math" panose="02040503050406030204" pitchFamily="18" charset="0"/>
                          </a:rPr>
                          <m:t>𝑥</m:t>
                        </m:r>
                      </m:e>
                      <m:sub>
                        <m:r>
                          <a:rPr lang="en-GB" sz="1400" b="0" i="1" smtClean="0">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oMath>
                </a14:m>
                <a:r>
                  <a:rPr lang="en-GB" sz="1400" dirty="0">
                    <a:ea typeface="Cambria Math" panose="02040503050406030204" pitchFamily="18" charset="0"/>
                  </a:rPr>
                  <a:t> </a:t>
                </a:r>
              </a:p>
              <a:p>
                <a:r>
                  <a:rPr lang="en-GB" sz="1400" dirty="0">
                    <a:ea typeface="Cambria Math" panose="02040503050406030204" pitchFamily="18" charset="0"/>
                  </a:rPr>
                  <a:t>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i="1">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2</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i="1">
                        <a:latin typeface="Cambria Math" panose="02040503050406030204" pitchFamily="18" charset="0"/>
                      </a:rPr>
                      <m:t>+</m:t>
                    </m:r>
                    <m:r>
                      <a:rPr lang="en-GB" sz="140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𝑘</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29" name="TextBox 28">
                <a:extLst>
                  <a:ext uri="{FF2B5EF4-FFF2-40B4-BE49-F238E27FC236}">
                    <a16:creationId xmlns:a16="http://schemas.microsoft.com/office/drawing/2014/main" id="{2EE0AD24-3433-AA12-A79F-3F9C286A95DE}"/>
                  </a:ext>
                </a:extLst>
              </p:cNvPr>
              <p:cNvSpPr txBox="1">
                <a:spLocks noRot="1" noChangeAspect="1" noMove="1" noResize="1" noEditPoints="1" noAdjustHandles="1" noChangeArrowheads="1" noChangeShapeType="1" noTextEdit="1"/>
              </p:cNvSpPr>
              <p:nvPr/>
            </p:nvSpPr>
            <p:spPr>
              <a:xfrm>
                <a:off x="257396" y="4289992"/>
                <a:ext cx="7309013" cy="1023357"/>
              </a:xfrm>
              <a:prstGeom prst="rect">
                <a:avLst/>
              </a:prstGeom>
              <a:blipFill>
                <a:blip r:embed="rId6"/>
                <a:stretch>
                  <a:fillRect b="-1220"/>
                </a:stretch>
              </a:blipFill>
              <a:ln>
                <a:noFill/>
              </a:ln>
            </p:spPr>
            <p:txBody>
              <a:bodyPr/>
              <a:lstStyle/>
              <a:p>
                <a:r>
                  <a:rPr lang="en-GB">
                    <a:noFill/>
                  </a:rPr>
                  <a:t> </a:t>
                </a:r>
              </a:p>
            </p:txBody>
          </p:sp>
        </mc:Fallback>
      </mc:AlternateContent>
      <p:sp>
        <p:nvSpPr>
          <p:cNvPr id="30" name="TextBox 29">
            <a:extLst>
              <a:ext uri="{FF2B5EF4-FFF2-40B4-BE49-F238E27FC236}">
                <a16:creationId xmlns:a16="http://schemas.microsoft.com/office/drawing/2014/main" id="{FB28FCC6-4ACF-7F95-028C-01724334FFDB}"/>
              </a:ext>
            </a:extLst>
          </p:cNvPr>
          <p:cNvSpPr txBox="1"/>
          <p:nvPr/>
        </p:nvSpPr>
        <p:spPr>
          <a:xfrm>
            <a:off x="257396" y="3816625"/>
            <a:ext cx="8102109"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After substitution, we expanding the expression and rearrange as follows: </a:t>
            </a:r>
          </a:p>
        </p:txBody>
      </p:sp>
      <p:sp>
        <p:nvSpPr>
          <p:cNvPr id="32" name="Rectangle 31">
            <a:extLst>
              <a:ext uri="{FF2B5EF4-FFF2-40B4-BE49-F238E27FC236}">
                <a16:creationId xmlns:a16="http://schemas.microsoft.com/office/drawing/2014/main" id="{6937262B-750F-CD9E-85B4-717A1E781B1E}"/>
              </a:ext>
            </a:extLst>
          </p:cNvPr>
          <p:cNvSpPr/>
          <p:nvPr/>
        </p:nvSpPr>
        <p:spPr>
          <a:xfrm>
            <a:off x="1408805" y="4349192"/>
            <a:ext cx="534921" cy="213140"/>
          </a:xfrm>
          <a:prstGeom prst="rect">
            <a:avLst/>
          </a:prstGeom>
          <a:solidFill>
            <a:srgbClr val="FF655B">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4F1F56-A0D6-3862-594B-153F73CF0713}"/>
                  </a:ext>
                </a:extLst>
              </p:cNvPr>
              <p:cNvSpPr txBox="1"/>
              <p:nvPr/>
            </p:nvSpPr>
            <p:spPr>
              <a:xfrm>
                <a:off x="8424614" y="4467643"/>
                <a:ext cx="3509989" cy="307777"/>
              </a:xfrm>
              <a:prstGeom prst="rect">
                <a:avLst/>
              </a:prstGeom>
              <a:solidFill>
                <a:srgbClr val="FF655B">
                  <a:alpha val="34902"/>
                </a:srgbClr>
              </a:solidFill>
            </p:spPr>
            <p:txBody>
              <a:bodyPr wrap="square" rtlCol="0">
                <a:spAutoFit/>
              </a:bodyPr>
              <a:lstStyle/>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01</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random coefficient for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𝑍</m:t>
                        </m:r>
                      </m:e>
                      <m:sub>
                        <m:r>
                          <a:rPr lang="en-GB" sz="1400" b="0" i="1" smtClean="0">
                            <a:latin typeface="Cambria Math" panose="02040503050406030204" pitchFamily="18" charset="0"/>
                            <a:ea typeface="Cambria Math" panose="02040503050406030204" pitchFamily="18" charset="0"/>
                          </a:rPr>
                          <m:t>1</m:t>
                        </m:r>
                      </m:sub>
                    </m:sSub>
                  </m:oMath>
                </a14:m>
                <a:r>
                  <a:rPr lang="en-GB" sz="1400" dirty="0"/>
                  <a:t> </a:t>
                </a:r>
              </a:p>
            </p:txBody>
          </p:sp>
        </mc:Choice>
        <mc:Fallback xmlns="">
          <p:sp>
            <p:nvSpPr>
              <p:cNvPr id="33" name="TextBox 32">
                <a:extLst>
                  <a:ext uri="{FF2B5EF4-FFF2-40B4-BE49-F238E27FC236}">
                    <a16:creationId xmlns:a16="http://schemas.microsoft.com/office/drawing/2014/main" id="{404F1F56-A0D6-3862-594B-153F73CF0713}"/>
                  </a:ext>
                </a:extLst>
              </p:cNvPr>
              <p:cNvSpPr txBox="1">
                <a:spLocks noRot="1" noChangeAspect="1" noMove="1" noResize="1" noEditPoints="1" noAdjustHandles="1" noChangeArrowheads="1" noChangeShapeType="1" noTextEdit="1"/>
              </p:cNvSpPr>
              <p:nvPr/>
            </p:nvSpPr>
            <p:spPr>
              <a:xfrm>
                <a:off x="8424614" y="4467643"/>
                <a:ext cx="3509989" cy="307777"/>
              </a:xfrm>
              <a:prstGeom prst="rect">
                <a:avLst/>
              </a:prstGeom>
              <a:blipFill>
                <a:blip r:embed="rId7"/>
                <a:stretch>
                  <a:fillRect t="-8000" b="-20000"/>
                </a:stretch>
              </a:blipFill>
            </p:spPr>
            <p:txBody>
              <a:bodyPr/>
              <a:lstStyle/>
              <a:p>
                <a:r>
                  <a:rPr lang="en-GB">
                    <a:noFill/>
                  </a:rPr>
                  <a:t> </a:t>
                </a:r>
              </a:p>
            </p:txBody>
          </p:sp>
        </mc:Fallback>
      </mc:AlternateContent>
      <p:sp>
        <p:nvSpPr>
          <p:cNvPr id="50" name="Rectangle 49">
            <a:extLst>
              <a:ext uri="{FF2B5EF4-FFF2-40B4-BE49-F238E27FC236}">
                <a16:creationId xmlns:a16="http://schemas.microsoft.com/office/drawing/2014/main" id="{9E2A31B8-4CFE-DF19-85BD-5F5915780529}"/>
              </a:ext>
            </a:extLst>
          </p:cNvPr>
          <p:cNvSpPr/>
          <p:nvPr/>
        </p:nvSpPr>
        <p:spPr>
          <a:xfrm>
            <a:off x="1204783" y="4621532"/>
            <a:ext cx="2648733" cy="213140"/>
          </a:xfrm>
          <a:prstGeom prst="rect">
            <a:avLst/>
          </a:prstGeom>
          <a:solidFill>
            <a:srgbClr val="FFC000">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B40300E0-3042-F7D1-6ADB-A4290DE18C6C}"/>
              </a:ext>
            </a:extLst>
          </p:cNvPr>
          <p:cNvSpPr txBox="1"/>
          <p:nvPr/>
        </p:nvSpPr>
        <p:spPr>
          <a:xfrm>
            <a:off x="8424614" y="4834672"/>
            <a:ext cx="3509990" cy="523220"/>
          </a:xfrm>
          <a:prstGeom prst="rect">
            <a:avLst/>
          </a:prstGeom>
          <a:solidFill>
            <a:srgbClr val="FFC000">
              <a:alpha val="34902"/>
            </a:srgbClr>
          </a:solid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These are fixed effects coefficients for the variables in the level 1 equation </a:t>
            </a:r>
          </a:p>
        </p:txBody>
      </p:sp>
      <p:sp>
        <p:nvSpPr>
          <p:cNvPr id="52" name="Rectangle 51">
            <a:extLst>
              <a:ext uri="{FF2B5EF4-FFF2-40B4-BE49-F238E27FC236}">
                <a16:creationId xmlns:a16="http://schemas.microsoft.com/office/drawing/2014/main" id="{A5429C95-E78B-D42C-4FD1-346F15E5DBA3}"/>
              </a:ext>
            </a:extLst>
          </p:cNvPr>
          <p:cNvSpPr/>
          <p:nvPr/>
        </p:nvSpPr>
        <p:spPr>
          <a:xfrm>
            <a:off x="2133779" y="4857810"/>
            <a:ext cx="3181799" cy="187800"/>
          </a:xfrm>
          <a:prstGeom prst="rect">
            <a:avLst/>
          </a:prstGeom>
          <a:solidFill>
            <a:schemeClr val="accent6">
              <a:alpha val="34902"/>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685DBEB6-A209-7E19-9588-CDFE79741AAC}"/>
              </a:ext>
            </a:extLst>
          </p:cNvPr>
          <p:cNvSpPr txBox="1"/>
          <p:nvPr/>
        </p:nvSpPr>
        <p:spPr>
          <a:xfrm>
            <a:off x="8412010" y="5446769"/>
            <a:ext cx="3509990" cy="738664"/>
          </a:xfrm>
          <a:prstGeom prst="rect">
            <a:avLst/>
          </a:prstGeom>
          <a:solidFill>
            <a:schemeClr val="accent6">
              <a:alpha val="34902"/>
            </a:schemeClr>
          </a:solid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These are random coefficients for the interacting variables from the level 1 &amp; 2 equation </a:t>
            </a:r>
          </a:p>
        </p:txBody>
      </p:sp>
      <p:sp>
        <p:nvSpPr>
          <p:cNvPr id="54" name="Rectangle 53">
            <a:extLst>
              <a:ext uri="{FF2B5EF4-FFF2-40B4-BE49-F238E27FC236}">
                <a16:creationId xmlns:a16="http://schemas.microsoft.com/office/drawing/2014/main" id="{5A6A189F-5C2D-754F-2CCC-BEF54D89AB4A}"/>
              </a:ext>
            </a:extLst>
          </p:cNvPr>
          <p:cNvSpPr/>
          <p:nvPr/>
        </p:nvSpPr>
        <p:spPr>
          <a:xfrm>
            <a:off x="3059902" y="5078959"/>
            <a:ext cx="3612203" cy="152299"/>
          </a:xfrm>
          <a:prstGeom prst="rect">
            <a:avLst/>
          </a:prstGeom>
          <a:solidFill>
            <a:schemeClr val="accent1">
              <a:alpha val="34902"/>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a:extLst>
              <a:ext uri="{FF2B5EF4-FFF2-40B4-BE49-F238E27FC236}">
                <a16:creationId xmlns:a16="http://schemas.microsoft.com/office/drawing/2014/main" id="{BBB3E7BC-D9C9-B8E0-9869-06B515996EDA}"/>
              </a:ext>
            </a:extLst>
          </p:cNvPr>
          <p:cNvSpPr txBox="1"/>
          <p:nvPr/>
        </p:nvSpPr>
        <p:spPr>
          <a:xfrm>
            <a:off x="8412010" y="6227724"/>
            <a:ext cx="3509990" cy="307777"/>
          </a:xfrm>
          <a:prstGeom prst="rect">
            <a:avLst/>
          </a:prstGeom>
          <a:solidFill>
            <a:schemeClr val="accent1">
              <a:alpha val="34902"/>
            </a:schemeClr>
          </a:solid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These are the random effects</a:t>
            </a:r>
          </a:p>
        </p:txBody>
      </p:sp>
      <p:sp>
        <p:nvSpPr>
          <p:cNvPr id="56" name="Rectangle 55">
            <a:extLst>
              <a:ext uri="{FF2B5EF4-FFF2-40B4-BE49-F238E27FC236}">
                <a16:creationId xmlns:a16="http://schemas.microsoft.com/office/drawing/2014/main" id="{8B2C14B2-D410-04BB-0A34-56DC202B6AD6}"/>
              </a:ext>
            </a:extLst>
          </p:cNvPr>
          <p:cNvSpPr/>
          <p:nvPr/>
        </p:nvSpPr>
        <p:spPr>
          <a:xfrm>
            <a:off x="980667" y="4349192"/>
            <a:ext cx="356152" cy="213140"/>
          </a:xfrm>
          <a:prstGeom prst="rect">
            <a:avLst/>
          </a:prstGeom>
          <a:solidFill>
            <a:schemeClr val="accent3">
              <a:alpha val="34902"/>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01E6AA8-FEC9-7E03-BFD8-34012B4BD397}"/>
                  </a:ext>
                </a:extLst>
              </p:cNvPr>
              <p:cNvSpPr txBox="1"/>
              <p:nvPr/>
            </p:nvSpPr>
            <p:spPr>
              <a:xfrm>
                <a:off x="8412010" y="4128233"/>
                <a:ext cx="3509989" cy="307777"/>
              </a:xfrm>
              <a:prstGeom prst="rect">
                <a:avLst/>
              </a:prstGeom>
              <a:solidFill>
                <a:schemeClr val="accent3">
                  <a:alpha val="34902"/>
                </a:schemeClr>
              </a:solidFill>
            </p:spPr>
            <p:txBody>
              <a:bodyPr wrap="square" rtlCol="0">
                <a:spAutoFit/>
              </a:bodyPr>
              <a:lstStyle/>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0</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global or population mean</a:t>
                </a:r>
                <a:endParaRPr lang="en-GB" sz="1400" dirty="0"/>
              </a:p>
            </p:txBody>
          </p:sp>
        </mc:Choice>
        <mc:Fallback xmlns="">
          <p:sp>
            <p:nvSpPr>
              <p:cNvPr id="57" name="TextBox 56">
                <a:extLst>
                  <a:ext uri="{FF2B5EF4-FFF2-40B4-BE49-F238E27FC236}">
                    <a16:creationId xmlns:a16="http://schemas.microsoft.com/office/drawing/2014/main" id="{D01E6AA8-FEC9-7E03-BFD8-34012B4BD397}"/>
                  </a:ext>
                </a:extLst>
              </p:cNvPr>
              <p:cNvSpPr txBox="1">
                <a:spLocks noRot="1" noChangeAspect="1" noMove="1" noResize="1" noEditPoints="1" noAdjustHandles="1" noChangeArrowheads="1" noChangeShapeType="1" noTextEdit="1"/>
              </p:cNvSpPr>
              <p:nvPr/>
            </p:nvSpPr>
            <p:spPr>
              <a:xfrm>
                <a:off x="8412010" y="4128233"/>
                <a:ext cx="3509989" cy="307777"/>
              </a:xfrm>
              <a:prstGeom prst="rect">
                <a:avLst/>
              </a:prstGeom>
              <a:blipFill>
                <a:blip r:embed="rId8"/>
                <a:stretch>
                  <a:fillRect t="-3846" b="-15385"/>
                </a:stretch>
              </a:blipFill>
            </p:spPr>
            <p:txBody>
              <a:bodyPr/>
              <a:lstStyle/>
              <a:p>
                <a:r>
                  <a:rPr lang="en-GB">
                    <a:noFill/>
                  </a:rPr>
                  <a:t> </a:t>
                </a:r>
              </a:p>
            </p:txBody>
          </p:sp>
        </mc:Fallback>
      </mc:AlternateContent>
      <p:sp>
        <p:nvSpPr>
          <p:cNvPr id="59" name="TextBox 58">
            <a:extLst>
              <a:ext uri="{FF2B5EF4-FFF2-40B4-BE49-F238E27FC236}">
                <a16:creationId xmlns:a16="http://schemas.microsoft.com/office/drawing/2014/main" id="{2F134209-9F5D-64AB-D81F-7F3413C4F197}"/>
              </a:ext>
            </a:extLst>
          </p:cNvPr>
          <p:cNvSpPr txBox="1"/>
          <p:nvPr/>
        </p:nvSpPr>
        <p:spPr>
          <a:xfrm>
            <a:off x="2621353" y="5709935"/>
            <a:ext cx="2783393" cy="369332"/>
          </a:xfrm>
          <a:prstGeom prst="rect">
            <a:avLst/>
          </a:prstGeom>
          <a:solidFill>
            <a:schemeClr val="bg2"/>
          </a:solid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Model’s true form</a:t>
            </a:r>
          </a:p>
        </p:txBody>
      </p:sp>
      <p:sp>
        <p:nvSpPr>
          <p:cNvPr id="60" name="Right Brace 59">
            <a:extLst>
              <a:ext uri="{FF2B5EF4-FFF2-40B4-BE49-F238E27FC236}">
                <a16:creationId xmlns:a16="http://schemas.microsoft.com/office/drawing/2014/main" id="{720C5CC9-7275-54C8-DC6B-9391208F496B}"/>
              </a:ext>
            </a:extLst>
          </p:cNvPr>
          <p:cNvSpPr/>
          <p:nvPr/>
        </p:nvSpPr>
        <p:spPr>
          <a:xfrm rot="5400000">
            <a:off x="3885128" y="2344284"/>
            <a:ext cx="396948" cy="6205871"/>
          </a:xfrm>
          <a:prstGeom prst="rightBrace">
            <a:avLst/>
          </a:prstGeom>
          <a:ln w="28575">
            <a:solidFill>
              <a:schemeClr val="bg2">
                <a:lumMod val="1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7" name="Title 1">
            <a:extLst>
              <a:ext uri="{FF2B5EF4-FFF2-40B4-BE49-F238E27FC236}">
                <a16:creationId xmlns:a16="http://schemas.microsoft.com/office/drawing/2014/main" id="{1E8026B6-BBD0-86EC-0BF4-443FBDDE73D8}"/>
              </a:ext>
            </a:extLst>
          </p:cNvPr>
          <p:cNvSpPr txBox="1">
            <a:spLocks/>
          </p:cNvSpPr>
          <p:nvPr/>
        </p:nvSpPr>
        <p:spPr>
          <a:xfrm>
            <a:off x="313329" y="144471"/>
            <a:ext cx="10515600" cy="417481"/>
          </a:xfr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Helvetica Neue Light" panose="02000403000000020004" pitchFamily="2" charset="0"/>
                <a:ea typeface="Helvetica Neue Light" panose="02000403000000020004" pitchFamily="2" charset="0"/>
              </a:rPr>
              <a:t>Hierarchical regression (random coefficients) model (true form) [4]</a:t>
            </a:r>
          </a:p>
        </p:txBody>
      </p:sp>
    </p:spTree>
    <p:extLst>
      <p:ext uri="{BB962C8B-B14F-4D97-AF65-F5344CB8AC3E}">
        <p14:creationId xmlns:p14="http://schemas.microsoft.com/office/powerpoint/2010/main" val="4115033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317336" y="368128"/>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Situating hierarchical models within a spatial context:</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21489A46-9908-F24B-BC23-B6BE9A0D8F6B}"/>
              </a:ext>
            </a:extLst>
          </p:cNvPr>
          <p:cNvSpPr txBox="1"/>
          <p:nvPr/>
        </p:nvSpPr>
        <p:spPr>
          <a:xfrm>
            <a:off x="388188" y="1207625"/>
            <a:ext cx="11095529" cy="707886"/>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000" dirty="0">
                <a:highlight>
                  <a:srgbClr val="C0C0C0"/>
                </a:highlight>
                <a:latin typeface="Helvetica Neue Light" panose="02000403000000020004" pitchFamily="2" charset="0"/>
                <a:ea typeface="Helvetica Neue Light" panose="02000403000000020004" pitchFamily="2" charset="0"/>
              </a:rPr>
              <a:t>Bayesian inference</a:t>
            </a:r>
            <a:r>
              <a:rPr lang="en-GB" sz="2000" dirty="0">
                <a:latin typeface="Helvetica Neue Light" panose="02000403000000020004" pitchFamily="2" charset="0"/>
                <a:ea typeface="Helvetica Neue Light" panose="02000403000000020004" pitchFamily="2" charset="0"/>
              </a:rPr>
              <a:t>, are often used in </a:t>
            </a:r>
            <a:r>
              <a:rPr lang="en-GB" sz="2000" dirty="0">
                <a:highlight>
                  <a:srgbClr val="D6D6D6"/>
                </a:highlight>
                <a:latin typeface="Helvetica Neue Light" panose="02000403000000020004" pitchFamily="2" charset="0"/>
                <a:ea typeface="Helvetica Neue Light" panose="02000403000000020004" pitchFamily="2" charset="0"/>
              </a:rPr>
              <a:t>hierarchical modelling</a:t>
            </a:r>
            <a:r>
              <a:rPr lang="en-GB" sz="2000" dirty="0">
                <a:latin typeface="Helvetica Neue Light" panose="02000403000000020004" pitchFamily="2" charset="0"/>
                <a:ea typeface="Helvetica Neue Light" panose="02000403000000020004" pitchFamily="2" charset="0"/>
              </a:rPr>
              <a:t>, which are models commonly used in the quantification of spatial and spatiotemporal areal data. </a:t>
            </a:r>
          </a:p>
        </p:txBody>
      </p:sp>
      <p:sp>
        <p:nvSpPr>
          <p:cNvPr id="6" name="TextBox 5">
            <a:extLst>
              <a:ext uri="{FF2B5EF4-FFF2-40B4-BE49-F238E27FC236}">
                <a16:creationId xmlns:a16="http://schemas.microsoft.com/office/drawing/2014/main" id="{6FF9A56F-BE74-AF42-B6A6-837E3124A757}"/>
              </a:ext>
            </a:extLst>
          </p:cNvPr>
          <p:cNvSpPr txBox="1"/>
          <p:nvPr/>
        </p:nvSpPr>
        <p:spPr>
          <a:xfrm>
            <a:off x="381933" y="2261143"/>
            <a:ext cx="11095528" cy="1754326"/>
          </a:xfrm>
          <a:prstGeom prst="rect">
            <a:avLst/>
          </a:prstGeom>
          <a:noFill/>
        </p:spPr>
        <p:txBody>
          <a:bodyPr wrap="squar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Bayesian approach are incredibly good with datasets that have a hierarchical structure.</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These are statistical model written in multiple levels (i.e., hierarchical form) to estimate parameters of the posterior distribution</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Example: Intestinal parasitaemia among school children in Tanzania and infection status linked with anaemia   </a:t>
            </a:r>
          </a:p>
        </p:txBody>
      </p:sp>
      <p:sp>
        <p:nvSpPr>
          <p:cNvPr id="7" name="Slide Number Placeholder 3">
            <a:extLst>
              <a:ext uri="{FF2B5EF4-FFF2-40B4-BE49-F238E27FC236}">
                <a16:creationId xmlns:a16="http://schemas.microsoft.com/office/drawing/2014/main" id="{AF6D4A36-4F70-C263-F757-C9706F4DF31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0" name="Rectangle 189">
            <a:extLst>
              <a:ext uri="{FF2B5EF4-FFF2-40B4-BE49-F238E27FC236}">
                <a16:creationId xmlns:a16="http://schemas.microsoft.com/office/drawing/2014/main" id="{70BE4172-504F-8183-B90D-96445DDF325C}"/>
              </a:ext>
            </a:extLst>
          </p:cNvPr>
          <p:cNvSpPr/>
          <p:nvPr/>
        </p:nvSpPr>
        <p:spPr>
          <a:xfrm>
            <a:off x="734898" y="4512817"/>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Oval 190">
            <a:extLst>
              <a:ext uri="{FF2B5EF4-FFF2-40B4-BE49-F238E27FC236}">
                <a16:creationId xmlns:a16="http://schemas.microsoft.com/office/drawing/2014/main" id="{2833DE58-5271-A4B4-8902-3D954FA05CB6}"/>
              </a:ext>
            </a:extLst>
          </p:cNvPr>
          <p:cNvSpPr/>
          <p:nvPr/>
        </p:nvSpPr>
        <p:spPr>
          <a:xfrm>
            <a:off x="1033947" y="4796136"/>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Oval 191">
            <a:extLst>
              <a:ext uri="{FF2B5EF4-FFF2-40B4-BE49-F238E27FC236}">
                <a16:creationId xmlns:a16="http://schemas.microsoft.com/office/drawing/2014/main" id="{5BA79BA8-3784-E7DA-7786-533E665F817B}"/>
              </a:ext>
            </a:extLst>
          </p:cNvPr>
          <p:cNvSpPr/>
          <p:nvPr/>
        </p:nvSpPr>
        <p:spPr>
          <a:xfrm>
            <a:off x="1332996" y="479613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Oval 192">
            <a:extLst>
              <a:ext uri="{FF2B5EF4-FFF2-40B4-BE49-F238E27FC236}">
                <a16:creationId xmlns:a16="http://schemas.microsoft.com/office/drawing/2014/main" id="{0E0FF9D4-1B2F-421E-E0B0-C4ECAB624731}"/>
              </a:ext>
            </a:extLst>
          </p:cNvPr>
          <p:cNvSpPr/>
          <p:nvPr/>
        </p:nvSpPr>
        <p:spPr>
          <a:xfrm>
            <a:off x="1617668" y="4802203"/>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Oval 193">
            <a:extLst>
              <a:ext uri="{FF2B5EF4-FFF2-40B4-BE49-F238E27FC236}">
                <a16:creationId xmlns:a16="http://schemas.microsoft.com/office/drawing/2014/main" id="{1102A66D-4D69-252C-D594-FC376130E7CD}"/>
              </a:ext>
            </a:extLst>
          </p:cNvPr>
          <p:cNvSpPr/>
          <p:nvPr/>
        </p:nvSpPr>
        <p:spPr>
          <a:xfrm>
            <a:off x="1344498" y="5117399"/>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Oval 194">
            <a:extLst>
              <a:ext uri="{FF2B5EF4-FFF2-40B4-BE49-F238E27FC236}">
                <a16:creationId xmlns:a16="http://schemas.microsoft.com/office/drawing/2014/main" id="{FE37B9DB-433A-C841-B262-FEA8A5642C01}"/>
              </a:ext>
            </a:extLst>
          </p:cNvPr>
          <p:cNvSpPr/>
          <p:nvPr/>
        </p:nvSpPr>
        <p:spPr>
          <a:xfrm>
            <a:off x="1637796" y="5117399"/>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Oval 195">
            <a:extLst>
              <a:ext uri="{FF2B5EF4-FFF2-40B4-BE49-F238E27FC236}">
                <a16:creationId xmlns:a16="http://schemas.microsoft.com/office/drawing/2014/main" id="{53ADC1AD-5FD7-EE9E-2EC5-158219E30EB5}"/>
              </a:ext>
            </a:extLst>
          </p:cNvPr>
          <p:cNvSpPr/>
          <p:nvPr/>
        </p:nvSpPr>
        <p:spPr>
          <a:xfrm>
            <a:off x="1928219" y="512346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Oval 196">
            <a:extLst>
              <a:ext uri="{FF2B5EF4-FFF2-40B4-BE49-F238E27FC236}">
                <a16:creationId xmlns:a16="http://schemas.microsoft.com/office/drawing/2014/main" id="{E27100D7-C23F-B018-659C-B44E0C503F67}"/>
              </a:ext>
            </a:extLst>
          </p:cNvPr>
          <p:cNvSpPr/>
          <p:nvPr/>
        </p:nvSpPr>
        <p:spPr>
          <a:xfrm>
            <a:off x="1710294" y="5440601"/>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Oval 197">
            <a:extLst>
              <a:ext uri="{FF2B5EF4-FFF2-40B4-BE49-F238E27FC236}">
                <a16:creationId xmlns:a16="http://schemas.microsoft.com/office/drawing/2014/main" id="{705597E1-BD07-99EA-D7EA-14D82C2803F3}"/>
              </a:ext>
            </a:extLst>
          </p:cNvPr>
          <p:cNvSpPr/>
          <p:nvPr/>
        </p:nvSpPr>
        <p:spPr>
          <a:xfrm>
            <a:off x="2009343" y="5440601"/>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Oval 198">
            <a:extLst>
              <a:ext uri="{FF2B5EF4-FFF2-40B4-BE49-F238E27FC236}">
                <a16:creationId xmlns:a16="http://schemas.microsoft.com/office/drawing/2014/main" id="{7AD7E7F5-5E7C-494E-35A7-3CB375B5B95C}"/>
              </a:ext>
            </a:extLst>
          </p:cNvPr>
          <p:cNvSpPr/>
          <p:nvPr/>
        </p:nvSpPr>
        <p:spPr>
          <a:xfrm>
            <a:off x="2312399" y="5442066"/>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Rectangle 199">
            <a:extLst>
              <a:ext uri="{FF2B5EF4-FFF2-40B4-BE49-F238E27FC236}">
                <a16:creationId xmlns:a16="http://schemas.microsoft.com/office/drawing/2014/main" id="{FD744D21-BB1E-4DBB-EB59-C9B6E651763E}"/>
              </a:ext>
            </a:extLst>
          </p:cNvPr>
          <p:cNvSpPr/>
          <p:nvPr/>
        </p:nvSpPr>
        <p:spPr>
          <a:xfrm>
            <a:off x="3563840" y="4512817"/>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Rectangle 200">
            <a:extLst>
              <a:ext uri="{FF2B5EF4-FFF2-40B4-BE49-F238E27FC236}">
                <a16:creationId xmlns:a16="http://schemas.microsoft.com/office/drawing/2014/main" id="{CFC1606F-43D9-CA42-0300-63A4C0A53ECB}"/>
              </a:ext>
            </a:extLst>
          </p:cNvPr>
          <p:cNvSpPr/>
          <p:nvPr/>
        </p:nvSpPr>
        <p:spPr>
          <a:xfrm>
            <a:off x="6533595" y="4512817"/>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Rectangle 201">
            <a:extLst>
              <a:ext uri="{FF2B5EF4-FFF2-40B4-BE49-F238E27FC236}">
                <a16:creationId xmlns:a16="http://schemas.microsoft.com/office/drawing/2014/main" id="{F056EAFD-21BB-B6BA-AFAC-B56192DD181F}"/>
              </a:ext>
            </a:extLst>
          </p:cNvPr>
          <p:cNvSpPr/>
          <p:nvPr/>
        </p:nvSpPr>
        <p:spPr>
          <a:xfrm>
            <a:off x="9362537" y="4512817"/>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03" name="TextBox 202">
                <a:extLst>
                  <a:ext uri="{FF2B5EF4-FFF2-40B4-BE49-F238E27FC236}">
                    <a16:creationId xmlns:a16="http://schemas.microsoft.com/office/drawing/2014/main" id="{5B9614F6-BA39-0AC5-4E34-66630F8EE894}"/>
                  </a:ext>
                </a:extLst>
              </p:cNvPr>
              <p:cNvSpPr txBox="1"/>
              <p:nvPr/>
            </p:nvSpPr>
            <p:spPr>
              <a:xfrm>
                <a:off x="2012558" y="6338760"/>
                <a:ext cx="755607"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m:t>
                          </m:r>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1</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1</m:t>
                          </m:r>
                        </m:sub>
                      </m:sSub>
                      <m:r>
                        <a:rPr lang="en-GB" b="0" i="1" smtClean="0">
                          <a:latin typeface="Cambria Math" panose="02040503050406030204" pitchFamily="18" charset="0"/>
                          <a:ea typeface="Helvetica Neue Light" panose="02000403000000020004" pitchFamily="2"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p:sp>
            <p:nvSpPr>
              <p:cNvPr id="203" name="TextBox 202">
                <a:extLst>
                  <a:ext uri="{FF2B5EF4-FFF2-40B4-BE49-F238E27FC236}">
                    <a16:creationId xmlns:a16="http://schemas.microsoft.com/office/drawing/2014/main" id="{5B9614F6-BA39-0AC5-4E34-66630F8EE894}"/>
                  </a:ext>
                </a:extLst>
              </p:cNvPr>
              <p:cNvSpPr txBox="1">
                <a:spLocks noRot="1" noChangeAspect="1" noMove="1" noResize="1" noEditPoints="1" noAdjustHandles="1" noChangeArrowheads="1" noChangeShapeType="1" noTextEdit="1"/>
              </p:cNvSpPr>
              <p:nvPr/>
            </p:nvSpPr>
            <p:spPr>
              <a:xfrm>
                <a:off x="2012558" y="6338760"/>
                <a:ext cx="755607" cy="369332"/>
              </a:xfrm>
              <a:prstGeom prst="rect">
                <a:avLst/>
              </a:prstGeom>
              <a:blipFill>
                <a:blip r:embed="rId3"/>
                <a:stretch>
                  <a:fillRect l="-3333" r="-21667" b="-2069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04" name="TextBox 203">
                <a:extLst>
                  <a:ext uri="{FF2B5EF4-FFF2-40B4-BE49-F238E27FC236}">
                    <a16:creationId xmlns:a16="http://schemas.microsoft.com/office/drawing/2014/main" id="{2D57A06F-385A-F7F0-F0BD-26A8F5BA3A87}"/>
                  </a:ext>
                </a:extLst>
              </p:cNvPr>
              <p:cNvSpPr txBox="1"/>
              <p:nvPr/>
            </p:nvSpPr>
            <p:spPr>
              <a:xfrm>
                <a:off x="4935871" y="6338150"/>
                <a:ext cx="662881"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m:t>
                          </m:r>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2</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2</m:t>
                          </m:r>
                        </m:sub>
                      </m:sSub>
                      <m:r>
                        <a:rPr lang="en-GB" b="0" i="1" smtClean="0">
                          <a:latin typeface="Cambria Math" panose="02040503050406030204" pitchFamily="18" charset="0"/>
                          <a:ea typeface="Helvetica Neue Light" panose="02000403000000020004" pitchFamily="2"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p:sp>
            <p:nvSpPr>
              <p:cNvPr id="204" name="TextBox 203">
                <a:extLst>
                  <a:ext uri="{FF2B5EF4-FFF2-40B4-BE49-F238E27FC236}">
                    <a16:creationId xmlns:a16="http://schemas.microsoft.com/office/drawing/2014/main" id="{2D57A06F-385A-F7F0-F0BD-26A8F5BA3A87}"/>
                  </a:ext>
                </a:extLst>
              </p:cNvPr>
              <p:cNvSpPr txBox="1">
                <a:spLocks noRot="1" noChangeAspect="1" noMove="1" noResize="1" noEditPoints="1" noAdjustHandles="1" noChangeArrowheads="1" noChangeShapeType="1" noTextEdit="1"/>
              </p:cNvSpPr>
              <p:nvPr/>
            </p:nvSpPr>
            <p:spPr>
              <a:xfrm>
                <a:off x="4935871" y="6338150"/>
                <a:ext cx="662881" cy="369332"/>
              </a:xfrm>
              <a:prstGeom prst="rect">
                <a:avLst/>
              </a:prstGeom>
              <a:blipFill>
                <a:blip r:embed="rId4"/>
                <a:stretch>
                  <a:fillRect l="-3774" r="-41509" b="-2069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05" name="TextBox 204">
                <a:extLst>
                  <a:ext uri="{FF2B5EF4-FFF2-40B4-BE49-F238E27FC236}">
                    <a16:creationId xmlns:a16="http://schemas.microsoft.com/office/drawing/2014/main" id="{128F2983-58FC-B27D-C31C-4F3B2D7788FF}"/>
                  </a:ext>
                </a:extLst>
              </p:cNvPr>
              <p:cNvSpPr txBox="1"/>
              <p:nvPr/>
            </p:nvSpPr>
            <p:spPr>
              <a:xfrm>
                <a:off x="7859481" y="6338150"/>
                <a:ext cx="662881"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Helvetica Neue Light" panose="02000403000000020004" pitchFamily="2" charset="0"/>
                        </a:rPr>
                        <m:t>(</m:t>
                      </m:r>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3</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3</m:t>
                          </m:r>
                        </m:sub>
                      </m:sSub>
                      <m:r>
                        <a:rPr lang="en-GB" b="0" i="1" smtClean="0">
                          <a:latin typeface="Cambria Math" panose="02040503050406030204" pitchFamily="18" charset="0"/>
                          <a:ea typeface="Helvetica Neue Light" panose="02000403000000020004" pitchFamily="2"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p:sp>
            <p:nvSpPr>
              <p:cNvPr id="205" name="TextBox 204">
                <a:extLst>
                  <a:ext uri="{FF2B5EF4-FFF2-40B4-BE49-F238E27FC236}">
                    <a16:creationId xmlns:a16="http://schemas.microsoft.com/office/drawing/2014/main" id="{128F2983-58FC-B27D-C31C-4F3B2D7788FF}"/>
                  </a:ext>
                </a:extLst>
              </p:cNvPr>
              <p:cNvSpPr txBox="1">
                <a:spLocks noRot="1" noChangeAspect="1" noMove="1" noResize="1" noEditPoints="1" noAdjustHandles="1" noChangeArrowheads="1" noChangeShapeType="1" noTextEdit="1"/>
              </p:cNvSpPr>
              <p:nvPr/>
            </p:nvSpPr>
            <p:spPr>
              <a:xfrm>
                <a:off x="7859481" y="6338150"/>
                <a:ext cx="662881" cy="369332"/>
              </a:xfrm>
              <a:prstGeom prst="rect">
                <a:avLst/>
              </a:prstGeom>
              <a:blipFill>
                <a:blip r:embed="rId5"/>
                <a:stretch>
                  <a:fillRect l="-1852" r="-38889" b="-2069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06" name="TextBox 205">
                <a:extLst>
                  <a:ext uri="{FF2B5EF4-FFF2-40B4-BE49-F238E27FC236}">
                    <a16:creationId xmlns:a16="http://schemas.microsoft.com/office/drawing/2014/main" id="{54ADBA83-2B3F-776B-334A-7AC1255A547D}"/>
                  </a:ext>
                </a:extLst>
              </p:cNvPr>
              <p:cNvSpPr txBox="1"/>
              <p:nvPr/>
            </p:nvSpPr>
            <p:spPr>
              <a:xfrm>
                <a:off x="10734568" y="6349697"/>
                <a:ext cx="980602" cy="369332"/>
              </a:xfrm>
              <a:prstGeom prst="rect">
                <a:avLst/>
              </a:prstGeom>
              <a:noFill/>
            </p:spPr>
            <p:txBody>
              <a:bodyPr wrap="square" rtlCol="0">
                <a:spAutoFit/>
              </a:bodyPr>
              <a:lstStyle/>
              <a:p>
                <a:pPr algn="l"/>
                <a14:m>
                  <m:oMath xmlns:m="http://schemas.openxmlformats.org/officeDocument/2006/math">
                    <m:r>
                      <a:rPr lang="en-GB" b="0" i="1" smtClean="0">
                        <a:latin typeface="Cambria Math" panose="02040503050406030204" pitchFamily="18" charset="0"/>
                        <a:ea typeface="Helvetica Neue Light" panose="02000403000000020004" pitchFamily="2" charset="0"/>
                      </a:rPr>
                      <m:t>(</m:t>
                    </m:r>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𝑛</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𝑛</m:t>
                        </m:r>
                      </m:sub>
                    </m:sSub>
                  </m:oMath>
                </a14:m>
                <a:r>
                  <a:rPr lang="en-GB" dirty="0">
                    <a:latin typeface="Helvetica Neue Light" panose="02000403000000020004" pitchFamily="2" charset="0"/>
                    <a:ea typeface="Helvetica Neue Light" panose="02000403000000020004" pitchFamily="2" charset="0"/>
                  </a:rPr>
                  <a:t>)</a:t>
                </a:r>
              </a:p>
            </p:txBody>
          </p:sp>
        </mc:Choice>
        <mc:Fallback>
          <p:sp>
            <p:nvSpPr>
              <p:cNvPr id="206" name="TextBox 205">
                <a:extLst>
                  <a:ext uri="{FF2B5EF4-FFF2-40B4-BE49-F238E27FC236}">
                    <a16:creationId xmlns:a16="http://schemas.microsoft.com/office/drawing/2014/main" id="{54ADBA83-2B3F-776B-334A-7AC1255A547D}"/>
                  </a:ext>
                </a:extLst>
              </p:cNvPr>
              <p:cNvSpPr txBox="1">
                <a:spLocks noRot="1" noChangeAspect="1" noMove="1" noResize="1" noEditPoints="1" noAdjustHandles="1" noChangeArrowheads="1" noChangeShapeType="1" noTextEdit="1"/>
              </p:cNvSpPr>
              <p:nvPr/>
            </p:nvSpPr>
            <p:spPr>
              <a:xfrm>
                <a:off x="10734568" y="6349697"/>
                <a:ext cx="980602" cy="369332"/>
              </a:xfrm>
              <a:prstGeom prst="rect">
                <a:avLst/>
              </a:prstGeom>
              <a:blipFill>
                <a:blip r:embed="rId6"/>
                <a:stretch>
                  <a:fillRect l="-2564" t="-10345" b="-27586"/>
                </a:stretch>
              </a:blipFill>
            </p:spPr>
            <p:txBody>
              <a:bodyPr/>
              <a:lstStyle/>
              <a:p>
                <a:r>
                  <a:rPr lang="en-GB">
                    <a:noFill/>
                  </a:rPr>
                  <a:t> </a:t>
                </a:r>
              </a:p>
            </p:txBody>
          </p:sp>
        </mc:Fallback>
      </mc:AlternateContent>
      <p:sp>
        <p:nvSpPr>
          <p:cNvPr id="207" name="TextBox 206">
            <a:extLst>
              <a:ext uri="{FF2B5EF4-FFF2-40B4-BE49-F238E27FC236}">
                <a16:creationId xmlns:a16="http://schemas.microsoft.com/office/drawing/2014/main" id="{0414B17D-153A-0196-C0AE-A320ED85E342}"/>
              </a:ext>
            </a:extLst>
          </p:cNvPr>
          <p:cNvSpPr txBox="1"/>
          <p:nvPr/>
        </p:nvSpPr>
        <p:spPr>
          <a:xfrm>
            <a:off x="8822537" y="5191525"/>
            <a:ext cx="662881"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a:t>
            </a:r>
          </a:p>
        </p:txBody>
      </p:sp>
      <p:sp>
        <p:nvSpPr>
          <p:cNvPr id="208" name="Oval 207">
            <a:extLst>
              <a:ext uri="{FF2B5EF4-FFF2-40B4-BE49-F238E27FC236}">
                <a16:creationId xmlns:a16="http://schemas.microsoft.com/office/drawing/2014/main" id="{2BC4F605-E58D-918B-C0EA-08EF474CC06D}"/>
              </a:ext>
            </a:extLst>
          </p:cNvPr>
          <p:cNvSpPr/>
          <p:nvPr/>
        </p:nvSpPr>
        <p:spPr>
          <a:xfrm>
            <a:off x="3768927" y="4888980"/>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Oval 208">
            <a:extLst>
              <a:ext uri="{FF2B5EF4-FFF2-40B4-BE49-F238E27FC236}">
                <a16:creationId xmlns:a16="http://schemas.microsoft.com/office/drawing/2014/main" id="{3EA15D1C-EF3C-48EC-D116-686A52BC76DB}"/>
              </a:ext>
            </a:extLst>
          </p:cNvPr>
          <p:cNvSpPr/>
          <p:nvPr/>
        </p:nvSpPr>
        <p:spPr>
          <a:xfrm>
            <a:off x="4662260" y="4899029"/>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Oval 209">
            <a:extLst>
              <a:ext uri="{FF2B5EF4-FFF2-40B4-BE49-F238E27FC236}">
                <a16:creationId xmlns:a16="http://schemas.microsoft.com/office/drawing/2014/main" id="{DC301CF2-DDE5-5F39-85C1-9B5B463415C3}"/>
              </a:ext>
            </a:extLst>
          </p:cNvPr>
          <p:cNvSpPr/>
          <p:nvPr/>
        </p:nvSpPr>
        <p:spPr>
          <a:xfrm>
            <a:off x="4352648" y="4895047"/>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Oval 210">
            <a:extLst>
              <a:ext uri="{FF2B5EF4-FFF2-40B4-BE49-F238E27FC236}">
                <a16:creationId xmlns:a16="http://schemas.microsoft.com/office/drawing/2014/main" id="{DEC6F480-388B-0D3E-7A33-893CEEBD95C5}"/>
              </a:ext>
            </a:extLst>
          </p:cNvPr>
          <p:cNvSpPr/>
          <p:nvPr/>
        </p:nvSpPr>
        <p:spPr>
          <a:xfrm>
            <a:off x="4054822" y="4890401"/>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Oval 211">
            <a:extLst>
              <a:ext uri="{FF2B5EF4-FFF2-40B4-BE49-F238E27FC236}">
                <a16:creationId xmlns:a16="http://schemas.microsoft.com/office/drawing/2014/main" id="{0F2E30EF-A287-6335-A923-F27C9EB394B3}"/>
              </a:ext>
            </a:extLst>
          </p:cNvPr>
          <p:cNvSpPr/>
          <p:nvPr/>
        </p:nvSpPr>
        <p:spPr>
          <a:xfrm>
            <a:off x="4372776" y="5210243"/>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Oval 212">
            <a:extLst>
              <a:ext uri="{FF2B5EF4-FFF2-40B4-BE49-F238E27FC236}">
                <a16:creationId xmlns:a16="http://schemas.microsoft.com/office/drawing/2014/main" id="{2823FA9C-99F1-6EC0-623F-EB6D9B6D3E18}"/>
              </a:ext>
            </a:extLst>
          </p:cNvPr>
          <p:cNvSpPr/>
          <p:nvPr/>
        </p:nvSpPr>
        <p:spPr>
          <a:xfrm>
            <a:off x="4663199" y="5216310"/>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Oval 213">
            <a:extLst>
              <a:ext uri="{FF2B5EF4-FFF2-40B4-BE49-F238E27FC236}">
                <a16:creationId xmlns:a16="http://schemas.microsoft.com/office/drawing/2014/main" id="{AED9AB35-40C0-3BB8-AC63-1B8D625AAAC1}"/>
              </a:ext>
            </a:extLst>
          </p:cNvPr>
          <p:cNvSpPr/>
          <p:nvPr/>
        </p:nvSpPr>
        <p:spPr>
          <a:xfrm>
            <a:off x="4111108" y="5216310"/>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Oval 214">
            <a:extLst>
              <a:ext uri="{FF2B5EF4-FFF2-40B4-BE49-F238E27FC236}">
                <a16:creationId xmlns:a16="http://schemas.microsoft.com/office/drawing/2014/main" id="{C34342EC-9E27-E0FB-7E75-ED556F73A381}"/>
              </a:ext>
            </a:extLst>
          </p:cNvPr>
          <p:cNvSpPr/>
          <p:nvPr/>
        </p:nvSpPr>
        <p:spPr>
          <a:xfrm>
            <a:off x="4085698" y="5536443"/>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Oval 215">
            <a:extLst>
              <a:ext uri="{FF2B5EF4-FFF2-40B4-BE49-F238E27FC236}">
                <a16:creationId xmlns:a16="http://schemas.microsoft.com/office/drawing/2014/main" id="{720EC9CA-7FDD-88AC-1A89-EF4D5ACCA355}"/>
              </a:ext>
            </a:extLst>
          </p:cNvPr>
          <p:cNvSpPr/>
          <p:nvPr/>
        </p:nvSpPr>
        <p:spPr>
          <a:xfrm>
            <a:off x="4387662" y="5547380"/>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Oval 216">
            <a:extLst>
              <a:ext uri="{FF2B5EF4-FFF2-40B4-BE49-F238E27FC236}">
                <a16:creationId xmlns:a16="http://schemas.microsoft.com/office/drawing/2014/main" id="{36350CF2-72E2-3A72-F0E9-34A135082869}"/>
              </a:ext>
            </a:extLst>
          </p:cNvPr>
          <p:cNvSpPr/>
          <p:nvPr/>
        </p:nvSpPr>
        <p:spPr>
          <a:xfrm>
            <a:off x="6733235" y="4919465"/>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Oval 217">
            <a:extLst>
              <a:ext uri="{FF2B5EF4-FFF2-40B4-BE49-F238E27FC236}">
                <a16:creationId xmlns:a16="http://schemas.microsoft.com/office/drawing/2014/main" id="{B75306CF-62E9-8500-7642-36988C1CDF59}"/>
              </a:ext>
            </a:extLst>
          </p:cNvPr>
          <p:cNvSpPr/>
          <p:nvPr/>
        </p:nvSpPr>
        <p:spPr>
          <a:xfrm>
            <a:off x="7626568" y="4929514"/>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Oval 218">
            <a:extLst>
              <a:ext uri="{FF2B5EF4-FFF2-40B4-BE49-F238E27FC236}">
                <a16:creationId xmlns:a16="http://schemas.microsoft.com/office/drawing/2014/main" id="{675CA397-8CE9-3300-5929-6AC5E06786C6}"/>
              </a:ext>
            </a:extLst>
          </p:cNvPr>
          <p:cNvSpPr/>
          <p:nvPr/>
        </p:nvSpPr>
        <p:spPr>
          <a:xfrm>
            <a:off x="7316956" y="492553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Oval 219">
            <a:extLst>
              <a:ext uri="{FF2B5EF4-FFF2-40B4-BE49-F238E27FC236}">
                <a16:creationId xmlns:a16="http://schemas.microsoft.com/office/drawing/2014/main" id="{583A90E9-C0FF-3ED1-E2DA-86AD8CE00C02}"/>
              </a:ext>
            </a:extLst>
          </p:cNvPr>
          <p:cNvSpPr/>
          <p:nvPr/>
        </p:nvSpPr>
        <p:spPr>
          <a:xfrm>
            <a:off x="7019130" y="492088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Oval 220">
            <a:extLst>
              <a:ext uri="{FF2B5EF4-FFF2-40B4-BE49-F238E27FC236}">
                <a16:creationId xmlns:a16="http://schemas.microsoft.com/office/drawing/2014/main" id="{640F1B44-0E1F-653D-E9D4-B8D0086A3548}"/>
              </a:ext>
            </a:extLst>
          </p:cNvPr>
          <p:cNvSpPr/>
          <p:nvPr/>
        </p:nvSpPr>
        <p:spPr>
          <a:xfrm>
            <a:off x="7337084" y="5240728"/>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Oval 221">
            <a:extLst>
              <a:ext uri="{FF2B5EF4-FFF2-40B4-BE49-F238E27FC236}">
                <a16:creationId xmlns:a16="http://schemas.microsoft.com/office/drawing/2014/main" id="{647DA39D-73A9-6BFA-A042-910D00D9C107}"/>
              </a:ext>
            </a:extLst>
          </p:cNvPr>
          <p:cNvSpPr/>
          <p:nvPr/>
        </p:nvSpPr>
        <p:spPr>
          <a:xfrm>
            <a:off x="7627507" y="5246795"/>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Oval 222">
            <a:extLst>
              <a:ext uri="{FF2B5EF4-FFF2-40B4-BE49-F238E27FC236}">
                <a16:creationId xmlns:a16="http://schemas.microsoft.com/office/drawing/2014/main" id="{4EDDFE65-5E98-E1B0-56C2-D970FCE2B6E5}"/>
              </a:ext>
            </a:extLst>
          </p:cNvPr>
          <p:cNvSpPr/>
          <p:nvPr/>
        </p:nvSpPr>
        <p:spPr>
          <a:xfrm>
            <a:off x="7075416" y="5246795"/>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Oval 223">
            <a:extLst>
              <a:ext uri="{FF2B5EF4-FFF2-40B4-BE49-F238E27FC236}">
                <a16:creationId xmlns:a16="http://schemas.microsoft.com/office/drawing/2014/main" id="{FC45DE72-BAFC-CAA8-14DE-2ED78EB1F516}"/>
              </a:ext>
            </a:extLst>
          </p:cNvPr>
          <p:cNvSpPr/>
          <p:nvPr/>
        </p:nvSpPr>
        <p:spPr>
          <a:xfrm>
            <a:off x="7050006" y="5566928"/>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Oval 224">
            <a:extLst>
              <a:ext uri="{FF2B5EF4-FFF2-40B4-BE49-F238E27FC236}">
                <a16:creationId xmlns:a16="http://schemas.microsoft.com/office/drawing/2014/main" id="{DB1E5737-D1AC-E380-3C49-B4B261DB7925}"/>
              </a:ext>
            </a:extLst>
          </p:cNvPr>
          <p:cNvSpPr/>
          <p:nvPr/>
        </p:nvSpPr>
        <p:spPr>
          <a:xfrm>
            <a:off x="7351970" y="5577865"/>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Oval 225">
            <a:extLst>
              <a:ext uri="{FF2B5EF4-FFF2-40B4-BE49-F238E27FC236}">
                <a16:creationId xmlns:a16="http://schemas.microsoft.com/office/drawing/2014/main" id="{787BD2D4-A6F2-C4CF-D41A-9E444062C0AE}"/>
              </a:ext>
            </a:extLst>
          </p:cNvPr>
          <p:cNvSpPr/>
          <p:nvPr/>
        </p:nvSpPr>
        <p:spPr>
          <a:xfrm>
            <a:off x="9982948" y="493981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Oval 226">
            <a:extLst>
              <a:ext uri="{FF2B5EF4-FFF2-40B4-BE49-F238E27FC236}">
                <a16:creationId xmlns:a16="http://schemas.microsoft.com/office/drawing/2014/main" id="{64F43968-24B1-E4CB-FF18-AD2E00AFB3D9}"/>
              </a:ext>
            </a:extLst>
          </p:cNvPr>
          <p:cNvSpPr/>
          <p:nvPr/>
        </p:nvSpPr>
        <p:spPr>
          <a:xfrm>
            <a:off x="10546505" y="4929514"/>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Oval 227">
            <a:extLst>
              <a:ext uri="{FF2B5EF4-FFF2-40B4-BE49-F238E27FC236}">
                <a16:creationId xmlns:a16="http://schemas.microsoft.com/office/drawing/2014/main" id="{13BEA775-37D9-DBE6-9FB5-0BBD190FBAFF}"/>
              </a:ext>
            </a:extLst>
          </p:cNvPr>
          <p:cNvSpPr/>
          <p:nvPr/>
        </p:nvSpPr>
        <p:spPr>
          <a:xfrm>
            <a:off x="10236893" y="492553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Oval 228">
            <a:extLst>
              <a:ext uri="{FF2B5EF4-FFF2-40B4-BE49-F238E27FC236}">
                <a16:creationId xmlns:a16="http://schemas.microsoft.com/office/drawing/2014/main" id="{CE37C3CC-B254-99E6-7A5D-033EFBAC0225}"/>
              </a:ext>
            </a:extLst>
          </p:cNvPr>
          <p:cNvSpPr/>
          <p:nvPr/>
        </p:nvSpPr>
        <p:spPr>
          <a:xfrm>
            <a:off x="9982947" y="462842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Oval 229">
            <a:extLst>
              <a:ext uri="{FF2B5EF4-FFF2-40B4-BE49-F238E27FC236}">
                <a16:creationId xmlns:a16="http://schemas.microsoft.com/office/drawing/2014/main" id="{3529718B-2F8E-5401-CE36-1FB66B128409}"/>
              </a:ext>
            </a:extLst>
          </p:cNvPr>
          <p:cNvSpPr/>
          <p:nvPr/>
        </p:nvSpPr>
        <p:spPr>
          <a:xfrm>
            <a:off x="10257021" y="5240728"/>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Oval 230">
            <a:extLst>
              <a:ext uri="{FF2B5EF4-FFF2-40B4-BE49-F238E27FC236}">
                <a16:creationId xmlns:a16="http://schemas.microsoft.com/office/drawing/2014/main" id="{FA2CCF41-209A-4C38-14AB-BCECA095CEAB}"/>
              </a:ext>
            </a:extLst>
          </p:cNvPr>
          <p:cNvSpPr/>
          <p:nvPr/>
        </p:nvSpPr>
        <p:spPr>
          <a:xfrm>
            <a:off x="10547444" y="5246795"/>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Oval 231">
            <a:extLst>
              <a:ext uri="{FF2B5EF4-FFF2-40B4-BE49-F238E27FC236}">
                <a16:creationId xmlns:a16="http://schemas.microsoft.com/office/drawing/2014/main" id="{7928655E-1437-FB30-DA0B-4B7778E40DAE}"/>
              </a:ext>
            </a:extLst>
          </p:cNvPr>
          <p:cNvSpPr/>
          <p:nvPr/>
        </p:nvSpPr>
        <p:spPr>
          <a:xfrm>
            <a:off x="9995353" y="5246795"/>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Oval 232">
            <a:extLst>
              <a:ext uri="{FF2B5EF4-FFF2-40B4-BE49-F238E27FC236}">
                <a16:creationId xmlns:a16="http://schemas.microsoft.com/office/drawing/2014/main" id="{35A54F89-9BB0-FE41-660B-5274A20F54A5}"/>
              </a:ext>
            </a:extLst>
          </p:cNvPr>
          <p:cNvSpPr/>
          <p:nvPr/>
        </p:nvSpPr>
        <p:spPr>
          <a:xfrm>
            <a:off x="9969943" y="5566928"/>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Oval 233">
            <a:extLst>
              <a:ext uri="{FF2B5EF4-FFF2-40B4-BE49-F238E27FC236}">
                <a16:creationId xmlns:a16="http://schemas.microsoft.com/office/drawing/2014/main" id="{6BCDA0AD-7071-B755-DCD2-BB59BADC4E3D}"/>
              </a:ext>
            </a:extLst>
          </p:cNvPr>
          <p:cNvSpPr/>
          <p:nvPr/>
        </p:nvSpPr>
        <p:spPr>
          <a:xfrm>
            <a:off x="10271907" y="5577865"/>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Oval 234">
            <a:extLst>
              <a:ext uri="{FF2B5EF4-FFF2-40B4-BE49-F238E27FC236}">
                <a16:creationId xmlns:a16="http://schemas.microsoft.com/office/drawing/2014/main" id="{BA7FCECE-B1D1-15A3-BF07-04382006F95E}"/>
              </a:ext>
            </a:extLst>
          </p:cNvPr>
          <p:cNvSpPr/>
          <p:nvPr/>
        </p:nvSpPr>
        <p:spPr>
          <a:xfrm>
            <a:off x="4689952" y="555083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Oval 235">
            <a:extLst>
              <a:ext uri="{FF2B5EF4-FFF2-40B4-BE49-F238E27FC236}">
                <a16:creationId xmlns:a16="http://schemas.microsoft.com/office/drawing/2014/main" id="{79825565-4C59-8527-D438-26413FD696B2}"/>
              </a:ext>
            </a:extLst>
          </p:cNvPr>
          <p:cNvSpPr/>
          <p:nvPr/>
        </p:nvSpPr>
        <p:spPr>
          <a:xfrm>
            <a:off x="8223865" y="5257888"/>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Oval 236">
            <a:extLst>
              <a:ext uri="{FF2B5EF4-FFF2-40B4-BE49-F238E27FC236}">
                <a16:creationId xmlns:a16="http://schemas.microsoft.com/office/drawing/2014/main" id="{4F1C334E-28E0-57D1-75C4-42B5A8388B8E}"/>
              </a:ext>
            </a:extLst>
          </p:cNvPr>
          <p:cNvSpPr/>
          <p:nvPr/>
        </p:nvSpPr>
        <p:spPr>
          <a:xfrm>
            <a:off x="5273673" y="5556899"/>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Oval 237">
            <a:extLst>
              <a:ext uri="{FF2B5EF4-FFF2-40B4-BE49-F238E27FC236}">
                <a16:creationId xmlns:a16="http://schemas.microsoft.com/office/drawing/2014/main" id="{9B1F4336-98DA-988A-25A1-01978CBC1585}"/>
              </a:ext>
            </a:extLst>
          </p:cNvPr>
          <p:cNvSpPr/>
          <p:nvPr/>
        </p:nvSpPr>
        <p:spPr>
          <a:xfrm>
            <a:off x="4975847" y="5552253"/>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Oval 238">
            <a:extLst>
              <a:ext uri="{FF2B5EF4-FFF2-40B4-BE49-F238E27FC236}">
                <a16:creationId xmlns:a16="http://schemas.microsoft.com/office/drawing/2014/main" id="{3A6A2FFE-00EB-8F4B-CFA7-CB1A02D9751C}"/>
              </a:ext>
            </a:extLst>
          </p:cNvPr>
          <p:cNvSpPr/>
          <p:nvPr/>
        </p:nvSpPr>
        <p:spPr>
          <a:xfrm>
            <a:off x="7934381" y="5569102"/>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Oval 239">
            <a:extLst>
              <a:ext uri="{FF2B5EF4-FFF2-40B4-BE49-F238E27FC236}">
                <a16:creationId xmlns:a16="http://schemas.microsoft.com/office/drawing/2014/main" id="{488CDBD2-5545-9167-4BAC-3C8B8DF6964F}"/>
              </a:ext>
            </a:extLst>
          </p:cNvPr>
          <p:cNvSpPr/>
          <p:nvPr/>
        </p:nvSpPr>
        <p:spPr>
          <a:xfrm>
            <a:off x="8224804" y="5575169"/>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Oval 240">
            <a:extLst>
              <a:ext uri="{FF2B5EF4-FFF2-40B4-BE49-F238E27FC236}">
                <a16:creationId xmlns:a16="http://schemas.microsoft.com/office/drawing/2014/main" id="{4B4018D7-B13B-197C-A02C-F527E592DA42}"/>
              </a:ext>
            </a:extLst>
          </p:cNvPr>
          <p:cNvSpPr/>
          <p:nvPr/>
        </p:nvSpPr>
        <p:spPr>
          <a:xfrm>
            <a:off x="7672713" y="5575169"/>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Oval 241">
            <a:extLst>
              <a:ext uri="{FF2B5EF4-FFF2-40B4-BE49-F238E27FC236}">
                <a16:creationId xmlns:a16="http://schemas.microsoft.com/office/drawing/2014/main" id="{BF9F92A8-26F2-6DCB-2A1A-2322C80F8EE3}"/>
              </a:ext>
            </a:extLst>
          </p:cNvPr>
          <p:cNvSpPr/>
          <p:nvPr/>
        </p:nvSpPr>
        <p:spPr>
          <a:xfrm>
            <a:off x="7647303" y="589530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Oval 242">
            <a:extLst>
              <a:ext uri="{FF2B5EF4-FFF2-40B4-BE49-F238E27FC236}">
                <a16:creationId xmlns:a16="http://schemas.microsoft.com/office/drawing/2014/main" id="{662ABD56-5054-ECD7-ECD1-08BA4588A222}"/>
              </a:ext>
            </a:extLst>
          </p:cNvPr>
          <p:cNvSpPr/>
          <p:nvPr/>
        </p:nvSpPr>
        <p:spPr>
          <a:xfrm>
            <a:off x="7949267" y="5906239"/>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TextBox 243">
            <a:extLst>
              <a:ext uri="{FF2B5EF4-FFF2-40B4-BE49-F238E27FC236}">
                <a16:creationId xmlns:a16="http://schemas.microsoft.com/office/drawing/2014/main" id="{2B3F145C-BCA4-6C96-82FD-FF122ACFAFE0}"/>
              </a:ext>
            </a:extLst>
          </p:cNvPr>
          <p:cNvSpPr txBox="1"/>
          <p:nvPr/>
        </p:nvSpPr>
        <p:spPr>
          <a:xfrm>
            <a:off x="798572" y="5948603"/>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1</a:t>
            </a:r>
          </a:p>
        </p:txBody>
      </p:sp>
      <p:sp>
        <p:nvSpPr>
          <p:cNvPr id="245" name="TextBox 244">
            <a:extLst>
              <a:ext uri="{FF2B5EF4-FFF2-40B4-BE49-F238E27FC236}">
                <a16:creationId xmlns:a16="http://schemas.microsoft.com/office/drawing/2014/main" id="{4A1F57E4-F1F5-A85A-F08D-E50649CBBE67}"/>
              </a:ext>
            </a:extLst>
          </p:cNvPr>
          <p:cNvSpPr txBox="1"/>
          <p:nvPr/>
        </p:nvSpPr>
        <p:spPr>
          <a:xfrm>
            <a:off x="3563840" y="5969428"/>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2</a:t>
            </a:r>
          </a:p>
        </p:txBody>
      </p:sp>
      <p:sp>
        <p:nvSpPr>
          <p:cNvPr id="246" name="TextBox 245">
            <a:extLst>
              <a:ext uri="{FF2B5EF4-FFF2-40B4-BE49-F238E27FC236}">
                <a16:creationId xmlns:a16="http://schemas.microsoft.com/office/drawing/2014/main" id="{172DD1C4-0EFE-A9D1-6610-3E13A96D045C}"/>
              </a:ext>
            </a:extLst>
          </p:cNvPr>
          <p:cNvSpPr txBox="1"/>
          <p:nvPr/>
        </p:nvSpPr>
        <p:spPr>
          <a:xfrm>
            <a:off x="6543066" y="5980365"/>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3</a:t>
            </a:r>
          </a:p>
        </p:txBody>
      </p:sp>
      <p:sp>
        <p:nvSpPr>
          <p:cNvPr id="247" name="TextBox 246">
            <a:extLst>
              <a:ext uri="{FF2B5EF4-FFF2-40B4-BE49-F238E27FC236}">
                <a16:creationId xmlns:a16="http://schemas.microsoft.com/office/drawing/2014/main" id="{2E007D90-4E31-9E6A-10C3-3E3FB81B2946}"/>
              </a:ext>
            </a:extLst>
          </p:cNvPr>
          <p:cNvSpPr txBox="1"/>
          <p:nvPr/>
        </p:nvSpPr>
        <p:spPr>
          <a:xfrm>
            <a:off x="9372008" y="5972614"/>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a:t>
            </a:r>
            <a:r>
              <a:rPr lang="en-GB" i="1" dirty="0">
                <a:latin typeface="Helvetica Neue Light" panose="02000403000000020004" pitchFamily="2" charset="0"/>
                <a:ea typeface="Helvetica Neue Light" panose="02000403000000020004" pitchFamily="2" charset="0"/>
              </a:rPr>
              <a:t>n</a:t>
            </a:r>
            <a:endParaRPr lang="en-GB" dirty="0">
              <a:latin typeface="Helvetica Neue Light" panose="02000403000000020004" pitchFamily="2" charset="0"/>
              <a:ea typeface="Helvetica Neue Light" panose="02000403000000020004" pitchFamily="2" charset="0"/>
            </a:endParaRPr>
          </a:p>
        </p:txBody>
      </p:sp>
      <p:sp>
        <p:nvSpPr>
          <p:cNvPr id="248" name="TextBox 247">
            <a:extLst>
              <a:ext uri="{FF2B5EF4-FFF2-40B4-BE49-F238E27FC236}">
                <a16:creationId xmlns:a16="http://schemas.microsoft.com/office/drawing/2014/main" id="{C86AEE4E-E501-BF55-9AF2-632E2D66B1D0}"/>
              </a:ext>
            </a:extLst>
          </p:cNvPr>
          <p:cNvSpPr txBox="1"/>
          <p:nvPr/>
        </p:nvSpPr>
        <p:spPr>
          <a:xfrm>
            <a:off x="80367" y="6353539"/>
            <a:ext cx="1746383" cy="338554"/>
          </a:xfrm>
          <a:prstGeom prst="rect">
            <a:avLst/>
          </a:prstGeom>
          <a:noFill/>
        </p:spPr>
        <p:txBody>
          <a:bodyPr wrap="square" rtlCol="0">
            <a:spAutoFit/>
          </a:bodyPr>
          <a:lstStyle/>
          <a:p>
            <a:pPr algn="l"/>
            <a:r>
              <a:rPr lang="en-GB" sz="1600" b="1" dirty="0">
                <a:latin typeface="Helvetica Neue Light" panose="02000403000000020004" pitchFamily="2" charset="0"/>
                <a:ea typeface="Helvetica Neue Light" panose="02000403000000020004" pitchFamily="2" charset="0"/>
              </a:rPr>
              <a:t>Point locations:</a:t>
            </a:r>
          </a:p>
        </p:txBody>
      </p:sp>
      <p:sp>
        <p:nvSpPr>
          <p:cNvPr id="249" name="Oval 248">
            <a:extLst>
              <a:ext uri="{FF2B5EF4-FFF2-40B4-BE49-F238E27FC236}">
                <a16:creationId xmlns:a16="http://schemas.microsoft.com/office/drawing/2014/main" id="{6B8C5070-7E3E-04F9-DD4A-B95174A53A31}"/>
              </a:ext>
            </a:extLst>
          </p:cNvPr>
          <p:cNvSpPr/>
          <p:nvPr/>
        </p:nvSpPr>
        <p:spPr>
          <a:xfrm>
            <a:off x="2079486" y="4129420"/>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TextBox 249">
            <a:extLst>
              <a:ext uri="{FF2B5EF4-FFF2-40B4-BE49-F238E27FC236}">
                <a16:creationId xmlns:a16="http://schemas.microsoft.com/office/drawing/2014/main" id="{9CA3621C-861C-0193-A41B-3E6E25AABAE3}"/>
              </a:ext>
            </a:extLst>
          </p:cNvPr>
          <p:cNvSpPr txBox="1"/>
          <p:nvPr/>
        </p:nvSpPr>
        <p:spPr>
          <a:xfrm>
            <a:off x="262961" y="4063738"/>
            <a:ext cx="1898172"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Health student =</a:t>
            </a:r>
          </a:p>
        </p:txBody>
      </p:sp>
      <p:sp>
        <p:nvSpPr>
          <p:cNvPr id="251" name="TextBox 250">
            <a:extLst>
              <a:ext uri="{FF2B5EF4-FFF2-40B4-BE49-F238E27FC236}">
                <a16:creationId xmlns:a16="http://schemas.microsoft.com/office/drawing/2014/main" id="{035BA50B-2DA3-CD6B-E91E-65B9A87847A6}"/>
              </a:ext>
            </a:extLst>
          </p:cNvPr>
          <p:cNvSpPr txBox="1"/>
          <p:nvPr/>
        </p:nvSpPr>
        <p:spPr>
          <a:xfrm>
            <a:off x="2566785" y="4063738"/>
            <a:ext cx="2409062"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Diseased student =</a:t>
            </a:r>
          </a:p>
        </p:txBody>
      </p:sp>
      <p:sp>
        <p:nvSpPr>
          <p:cNvPr id="252" name="Oval 251">
            <a:extLst>
              <a:ext uri="{FF2B5EF4-FFF2-40B4-BE49-F238E27FC236}">
                <a16:creationId xmlns:a16="http://schemas.microsoft.com/office/drawing/2014/main" id="{96A175C2-370F-E076-8843-7FFC4DE1AC2C}"/>
              </a:ext>
            </a:extLst>
          </p:cNvPr>
          <p:cNvSpPr/>
          <p:nvPr/>
        </p:nvSpPr>
        <p:spPr>
          <a:xfrm>
            <a:off x="4620575" y="4127364"/>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26768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F79E122F-C90D-4D47-A2B9-F02E03167C79}"/>
              </a:ext>
            </a:extLst>
          </p:cNvPr>
          <p:cNvPicPr>
            <a:picLocks noChangeAspect="1"/>
          </p:cNvPicPr>
          <p:nvPr/>
        </p:nvPicPr>
        <p:blipFill>
          <a:blip r:embed="rId3"/>
          <a:stretch>
            <a:fillRect/>
          </a:stretch>
        </p:blipFill>
        <p:spPr>
          <a:xfrm>
            <a:off x="444499" y="1229743"/>
            <a:ext cx="2591998" cy="2927749"/>
          </a:xfrm>
          <a:prstGeom prst="rect">
            <a:avLst/>
          </a:prstGeom>
        </p:spPr>
      </p:pic>
      <p:pic>
        <p:nvPicPr>
          <p:cNvPr id="4" name="Picture 3" descr="Map&#10;&#10;Description automatically generated">
            <a:extLst>
              <a:ext uri="{FF2B5EF4-FFF2-40B4-BE49-F238E27FC236}">
                <a16:creationId xmlns:a16="http://schemas.microsoft.com/office/drawing/2014/main" id="{7D464545-4EB7-9840-8C02-BDD68712F957}"/>
              </a:ext>
            </a:extLst>
          </p:cNvPr>
          <p:cNvPicPr>
            <a:picLocks noChangeAspect="1"/>
          </p:cNvPicPr>
          <p:nvPr/>
        </p:nvPicPr>
        <p:blipFill>
          <a:blip r:embed="rId3"/>
          <a:stretch>
            <a:fillRect/>
          </a:stretch>
        </p:blipFill>
        <p:spPr>
          <a:xfrm>
            <a:off x="3635110" y="1229743"/>
            <a:ext cx="2591998" cy="2927749"/>
          </a:xfrm>
          <a:prstGeom prst="rect">
            <a:avLst/>
          </a:prstGeom>
        </p:spPr>
      </p:pic>
      <p:pic>
        <p:nvPicPr>
          <p:cNvPr id="5" name="Picture 4" descr="Map&#10;&#10;Description automatically generated">
            <a:extLst>
              <a:ext uri="{FF2B5EF4-FFF2-40B4-BE49-F238E27FC236}">
                <a16:creationId xmlns:a16="http://schemas.microsoft.com/office/drawing/2014/main" id="{1BA9578A-742B-C249-80B2-2A2DBC1B9FC4}"/>
              </a:ext>
            </a:extLst>
          </p:cNvPr>
          <p:cNvPicPr>
            <a:picLocks noChangeAspect="1"/>
          </p:cNvPicPr>
          <p:nvPr/>
        </p:nvPicPr>
        <p:blipFill>
          <a:blip r:embed="rId3"/>
          <a:stretch>
            <a:fillRect/>
          </a:stretch>
        </p:blipFill>
        <p:spPr>
          <a:xfrm>
            <a:off x="6709710" y="1229743"/>
            <a:ext cx="2591998" cy="2927749"/>
          </a:xfrm>
          <a:prstGeom prst="rect">
            <a:avLst/>
          </a:prstGeom>
        </p:spPr>
      </p:pic>
      <p:pic>
        <p:nvPicPr>
          <p:cNvPr id="6" name="Picture 5" descr="Map&#10;&#10;Description automatically generated">
            <a:extLst>
              <a:ext uri="{FF2B5EF4-FFF2-40B4-BE49-F238E27FC236}">
                <a16:creationId xmlns:a16="http://schemas.microsoft.com/office/drawing/2014/main" id="{874818D7-C165-134D-96CB-7A16849D81F8}"/>
              </a:ext>
            </a:extLst>
          </p:cNvPr>
          <p:cNvPicPr>
            <a:picLocks noChangeAspect="1"/>
          </p:cNvPicPr>
          <p:nvPr/>
        </p:nvPicPr>
        <p:blipFill>
          <a:blip r:embed="rId3"/>
          <a:stretch>
            <a:fillRect/>
          </a:stretch>
        </p:blipFill>
        <p:spPr>
          <a:xfrm>
            <a:off x="9600002" y="1229743"/>
            <a:ext cx="2591998" cy="292774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EC9BCF-8AC6-CD47-95CD-1801882BCEAD}"/>
                  </a:ext>
                </a:extLst>
              </p:cNvPr>
              <p:cNvSpPr txBox="1"/>
              <p:nvPr/>
            </p:nvSpPr>
            <p:spPr>
              <a:xfrm>
                <a:off x="1282058" y="465828"/>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=2019</m:t>
                      </m:r>
                    </m:oMath>
                  </m:oMathPara>
                </a14:m>
                <a:endParaRPr lang="en-GB" dirty="0"/>
              </a:p>
            </p:txBody>
          </p:sp>
        </mc:Choice>
        <mc:Fallback xmlns="">
          <p:sp>
            <p:nvSpPr>
              <p:cNvPr id="7" name="TextBox 6">
                <a:extLst>
                  <a:ext uri="{FF2B5EF4-FFF2-40B4-BE49-F238E27FC236}">
                    <a16:creationId xmlns:a16="http://schemas.microsoft.com/office/drawing/2014/main" id="{DDEC9BCF-8AC6-CD47-95CD-1801882BCEAD}"/>
                  </a:ext>
                </a:extLst>
              </p:cNvPr>
              <p:cNvSpPr txBox="1">
                <a:spLocks noRot="1" noChangeAspect="1" noMove="1" noResize="1" noEditPoints="1" noAdjustHandles="1" noChangeArrowheads="1" noChangeShapeType="1" noTextEdit="1"/>
              </p:cNvSpPr>
              <p:nvPr/>
            </p:nvSpPr>
            <p:spPr>
              <a:xfrm>
                <a:off x="1282058" y="465828"/>
                <a:ext cx="1148904"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FD23179-9AA2-6049-B422-73D85C4F5A86}"/>
                  </a:ext>
                </a:extLst>
              </p:cNvPr>
              <p:cNvSpPr txBox="1"/>
              <p:nvPr/>
            </p:nvSpPr>
            <p:spPr>
              <a:xfrm>
                <a:off x="4356657" y="465827"/>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=2020</m:t>
                      </m:r>
                    </m:oMath>
                  </m:oMathPara>
                </a14:m>
                <a:endParaRPr lang="en-GB" dirty="0"/>
              </a:p>
            </p:txBody>
          </p:sp>
        </mc:Choice>
        <mc:Fallback xmlns="">
          <p:sp>
            <p:nvSpPr>
              <p:cNvPr id="8" name="TextBox 7">
                <a:extLst>
                  <a:ext uri="{FF2B5EF4-FFF2-40B4-BE49-F238E27FC236}">
                    <a16:creationId xmlns:a16="http://schemas.microsoft.com/office/drawing/2014/main" id="{DFD23179-9AA2-6049-B422-73D85C4F5A86}"/>
                  </a:ext>
                </a:extLst>
              </p:cNvPr>
              <p:cNvSpPr txBox="1">
                <a:spLocks noRot="1" noChangeAspect="1" noMove="1" noResize="1" noEditPoints="1" noAdjustHandles="1" noChangeArrowheads="1" noChangeShapeType="1" noTextEdit="1"/>
              </p:cNvSpPr>
              <p:nvPr/>
            </p:nvSpPr>
            <p:spPr>
              <a:xfrm>
                <a:off x="4356657" y="465827"/>
                <a:ext cx="1148904"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8F0736-4CF3-0449-9B9E-83184A1208FB}"/>
                  </a:ext>
                </a:extLst>
              </p:cNvPr>
              <p:cNvSpPr txBox="1"/>
              <p:nvPr/>
            </p:nvSpPr>
            <p:spPr>
              <a:xfrm>
                <a:off x="7431257" y="465827"/>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=2021</m:t>
                      </m:r>
                    </m:oMath>
                  </m:oMathPara>
                </a14:m>
                <a:endParaRPr lang="en-GB" dirty="0"/>
              </a:p>
            </p:txBody>
          </p:sp>
        </mc:Choice>
        <mc:Fallback xmlns="">
          <p:sp>
            <p:nvSpPr>
              <p:cNvPr id="9" name="TextBox 8">
                <a:extLst>
                  <a:ext uri="{FF2B5EF4-FFF2-40B4-BE49-F238E27FC236}">
                    <a16:creationId xmlns:a16="http://schemas.microsoft.com/office/drawing/2014/main" id="{DF8F0736-4CF3-0449-9B9E-83184A1208FB}"/>
                  </a:ext>
                </a:extLst>
              </p:cNvPr>
              <p:cNvSpPr txBox="1">
                <a:spLocks noRot="1" noChangeAspect="1" noMove="1" noResize="1" noEditPoints="1" noAdjustHandles="1" noChangeArrowheads="1" noChangeShapeType="1" noTextEdit="1"/>
              </p:cNvSpPr>
              <p:nvPr/>
            </p:nvSpPr>
            <p:spPr>
              <a:xfrm>
                <a:off x="7431257" y="465827"/>
                <a:ext cx="1148904"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F5A35CF-80BF-F445-B0FC-36BB187876C4}"/>
                  </a:ext>
                </a:extLst>
              </p:cNvPr>
              <p:cNvSpPr txBox="1"/>
              <p:nvPr/>
            </p:nvSpPr>
            <p:spPr>
              <a:xfrm>
                <a:off x="10443315" y="465827"/>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m:t>
                      </m:r>
                      <m:r>
                        <a:rPr lang="en-GB" b="0" i="0" smtClean="0">
                          <a:latin typeface="Cambria Math" panose="02040503050406030204" pitchFamily="18" charset="0"/>
                        </a:rPr>
                        <m:t>2022</m:t>
                      </m:r>
                    </m:oMath>
                  </m:oMathPara>
                </a14:m>
                <a:endParaRPr lang="en-GB" dirty="0"/>
              </a:p>
            </p:txBody>
          </p:sp>
        </mc:Choice>
        <mc:Fallback xmlns="">
          <p:sp>
            <p:nvSpPr>
              <p:cNvPr id="10" name="TextBox 9">
                <a:extLst>
                  <a:ext uri="{FF2B5EF4-FFF2-40B4-BE49-F238E27FC236}">
                    <a16:creationId xmlns:a16="http://schemas.microsoft.com/office/drawing/2014/main" id="{6F5A35CF-80BF-F445-B0FC-36BB187876C4}"/>
                  </a:ext>
                </a:extLst>
              </p:cNvPr>
              <p:cNvSpPr txBox="1">
                <a:spLocks noRot="1" noChangeAspect="1" noMove="1" noResize="1" noEditPoints="1" noAdjustHandles="1" noChangeArrowheads="1" noChangeShapeType="1" noTextEdit="1"/>
              </p:cNvSpPr>
              <p:nvPr/>
            </p:nvSpPr>
            <p:spPr>
              <a:xfrm>
                <a:off x="10443315" y="465827"/>
                <a:ext cx="1148904" cy="369332"/>
              </a:xfrm>
              <a:prstGeom prst="rect">
                <a:avLst/>
              </a:prstGeom>
              <a:blipFill>
                <a:blip r:embed="rId7"/>
                <a:stretch>
                  <a:fillRect/>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A9363692-AD5E-6A45-B6F0-58C31683D9E1}"/>
              </a:ext>
            </a:extLst>
          </p:cNvPr>
          <p:cNvSpPr txBox="1"/>
          <p:nvPr/>
        </p:nvSpPr>
        <p:spPr>
          <a:xfrm>
            <a:off x="42139" y="2508951"/>
            <a:ext cx="1115284" cy="369332"/>
          </a:xfrm>
          <a:prstGeom prst="rect">
            <a:avLst/>
          </a:prstGeom>
          <a:noFill/>
        </p:spPr>
        <p:txBody>
          <a:bodyPr wrap="square" rtlCol="0">
            <a:spAutoFit/>
          </a:bodyPr>
          <a:lstStyle/>
          <a:p>
            <a:r>
              <a:rPr lang="en-GB" b="1" dirty="0">
                <a:latin typeface="HELVETICA NEUE LIGHT" panose="02000403000000020004" pitchFamily="2" charset="0"/>
                <a:ea typeface="HELVETICA NEUE LIGHT" panose="02000403000000020004" pitchFamily="2" charset="0"/>
              </a:rPr>
              <a:t>Level</a:t>
            </a:r>
            <a:r>
              <a:rPr lang="en-GB" b="1" dirty="0">
                <a:latin typeface="Helvetica Neue Light" panose="02000403000000020004" pitchFamily="2" charset="0"/>
                <a:ea typeface="Helvetica Neue Light" panose="02000403000000020004" pitchFamily="2" charset="0"/>
              </a:rPr>
              <a:t> 1</a:t>
            </a:r>
            <a:r>
              <a:rPr lang="en-GB" dirty="0">
                <a:latin typeface="Helvetica Neue Light" panose="02000403000000020004" pitchFamily="2" charset="0"/>
                <a:ea typeface="Helvetica Neue Light" panose="02000403000000020004" pitchFamily="2" charset="0"/>
              </a:rPr>
              <a:t>:</a:t>
            </a:r>
          </a:p>
        </p:txBody>
      </p:sp>
      <p:sp>
        <p:nvSpPr>
          <p:cNvPr id="12" name="TextBox 11">
            <a:extLst>
              <a:ext uri="{FF2B5EF4-FFF2-40B4-BE49-F238E27FC236}">
                <a16:creationId xmlns:a16="http://schemas.microsoft.com/office/drawing/2014/main" id="{76D10ED5-904D-334D-9FD1-44A3C2BF04C5}"/>
              </a:ext>
            </a:extLst>
          </p:cNvPr>
          <p:cNvSpPr txBox="1"/>
          <p:nvPr/>
        </p:nvSpPr>
        <p:spPr>
          <a:xfrm>
            <a:off x="42139" y="465827"/>
            <a:ext cx="1115284" cy="369332"/>
          </a:xfrm>
          <a:prstGeom prst="rect">
            <a:avLst/>
          </a:prstGeom>
          <a:noFill/>
        </p:spPr>
        <p:txBody>
          <a:bodyPr wrap="square" rtlCol="0">
            <a:spAutoFit/>
          </a:bodyPr>
          <a:lstStyle/>
          <a:p>
            <a:r>
              <a:rPr lang="en-GB" b="1" dirty="0">
                <a:latin typeface="Helvetica Neue Light" panose="02000403000000020004" pitchFamily="2" charset="0"/>
                <a:ea typeface="Helvetica Neue Light" panose="02000403000000020004" pitchFamily="2" charset="0"/>
              </a:rPr>
              <a:t>Level 2</a:t>
            </a:r>
            <a:r>
              <a:rPr lang="en-GB" dirty="0">
                <a:latin typeface="Helvetica Neue Light" panose="02000403000000020004" pitchFamily="2" charset="0"/>
                <a:ea typeface="Helvetica Neue Light" panose="02000403000000020004" pitchFamily="2" charset="0"/>
              </a:rPr>
              <a:t>:</a:t>
            </a:r>
          </a:p>
        </p:txBody>
      </p:sp>
      <p:sp>
        <p:nvSpPr>
          <p:cNvPr id="13" name="TextBox 12">
            <a:extLst>
              <a:ext uri="{FF2B5EF4-FFF2-40B4-BE49-F238E27FC236}">
                <a16:creationId xmlns:a16="http://schemas.microsoft.com/office/drawing/2014/main" id="{561EF382-AD65-B946-8C9C-5595CAAB9086}"/>
              </a:ext>
            </a:extLst>
          </p:cNvPr>
          <p:cNvSpPr txBox="1"/>
          <p:nvPr/>
        </p:nvSpPr>
        <p:spPr>
          <a:xfrm>
            <a:off x="42139" y="4908429"/>
            <a:ext cx="11346376"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These models allow complete flexibility in the estimation of risks - allowing the user to account for space-time interactions</a:t>
            </a:r>
          </a:p>
          <a:p>
            <a:pPr marL="285750" indent="-285750">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You can make the model (in contrast to frequentist) to borrow strength across space-time, in order to improve estimation and prediction of an underlying model’s feature  </a:t>
            </a:r>
          </a:p>
        </p:txBody>
      </p:sp>
      <p:sp>
        <p:nvSpPr>
          <p:cNvPr id="2" name="Slide Number Placeholder 3">
            <a:extLst>
              <a:ext uri="{FF2B5EF4-FFF2-40B4-BE49-F238E27FC236}">
                <a16:creationId xmlns:a16="http://schemas.microsoft.com/office/drawing/2014/main" id="{E1037F09-8138-27C9-1689-40819901008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34825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Type of spatial risk estimation</a:t>
            </a:r>
          </a:p>
        </p:txBody>
      </p:sp>
      <p:sp>
        <p:nvSpPr>
          <p:cNvPr id="3" name="Slide Number Placeholder 3">
            <a:extLst>
              <a:ext uri="{FF2B5EF4-FFF2-40B4-BE49-F238E27FC236}">
                <a16:creationId xmlns:a16="http://schemas.microsoft.com/office/drawing/2014/main" id="{6AA09F90-F760-C560-FDAD-1CDC2D3CBE1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88918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3"/>
          <a:stretch>
            <a:fillRect/>
          </a:stretch>
        </p:blipFill>
        <p:spPr>
          <a:xfrm>
            <a:off x="0" y="2623"/>
            <a:ext cx="12192000" cy="970069"/>
          </a:xfrm>
          <a:prstGeom prst="rect">
            <a:avLst/>
          </a:prstGeom>
        </p:spPr>
      </p:pic>
      <p:sp>
        <p:nvSpPr>
          <p:cNvPr id="3" name="Title 1">
            <a:extLst>
              <a:ext uri="{FF2B5EF4-FFF2-40B4-BE49-F238E27FC236}">
                <a16:creationId xmlns:a16="http://schemas.microsoft.com/office/drawing/2014/main" id="{DEB4F442-A8C0-9E48-8B86-B40111CD3FE1}"/>
              </a:ext>
            </a:extLst>
          </p:cNvPr>
          <p:cNvSpPr txBox="1">
            <a:spLocks/>
          </p:cNvSpPr>
          <p:nvPr/>
        </p:nvSpPr>
        <p:spPr>
          <a:xfrm>
            <a:off x="543470" y="1072245"/>
            <a:ext cx="11095527"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Areal data</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15</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6FF9A56F-BE74-AF42-B6A6-837E3124A757}"/>
              </a:ext>
            </a:extLst>
          </p:cNvPr>
          <p:cNvSpPr txBox="1"/>
          <p:nvPr/>
        </p:nvSpPr>
        <p:spPr>
          <a:xfrm>
            <a:off x="495568" y="2827474"/>
            <a:ext cx="11095528" cy="1938992"/>
          </a:xfrm>
          <a:prstGeom prst="rect">
            <a:avLst/>
          </a:prstGeom>
          <a:noFill/>
        </p:spPr>
        <p:txBody>
          <a:bodyPr wrap="square" rtlCol="0">
            <a:spAutoFit/>
          </a:bodyPr>
          <a:lstStyle/>
          <a:p>
            <a:pPr marL="285750" indent="-285750" algn="l">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Examples of areal data are:</a:t>
            </a:r>
          </a:p>
          <a:p>
            <a:pPr marL="742950" lvl="1" indent="-285750">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Number of cancer cases in counties</a:t>
            </a:r>
          </a:p>
          <a:p>
            <a:pPr marL="742950" lvl="1" indent="-285750">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Number of road accidents in districts</a:t>
            </a:r>
          </a:p>
          <a:p>
            <a:pPr marL="742950" lvl="1" indent="-285750">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Proportion of people living in poverty in postcode block etc. </a:t>
            </a:r>
          </a:p>
          <a:p>
            <a:pPr algn="l"/>
            <a:endParaRPr lang="en-GB" sz="2400" dirty="0">
              <a:latin typeface="Helvetica Neue Light" panose="02000403000000020004" pitchFamily="2" charset="0"/>
              <a:ea typeface="Helvetica Neue Light" panose="02000403000000020004" pitchFamily="2" charset="0"/>
            </a:endParaRPr>
          </a:p>
        </p:txBody>
      </p:sp>
      <p:sp>
        <p:nvSpPr>
          <p:cNvPr id="7" name="TextBox 6">
            <a:extLst>
              <a:ext uri="{FF2B5EF4-FFF2-40B4-BE49-F238E27FC236}">
                <a16:creationId xmlns:a16="http://schemas.microsoft.com/office/drawing/2014/main" id="{BEBB0A1D-FC13-7245-9575-3BDCF0C13F6C}"/>
              </a:ext>
            </a:extLst>
          </p:cNvPr>
          <p:cNvSpPr txBox="1"/>
          <p:nvPr/>
        </p:nvSpPr>
        <p:spPr>
          <a:xfrm>
            <a:off x="495568" y="1692334"/>
            <a:ext cx="11191330" cy="830997"/>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Areal, or lattice data arise when dealing with a fixed domain that is partitioned to a finite number of sub-regions at which outcome can be aggregated too</a:t>
            </a:r>
          </a:p>
        </p:txBody>
      </p:sp>
      <p:sp>
        <p:nvSpPr>
          <p:cNvPr id="5" name="TextBox 4">
            <a:extLst>
              <a:ext uri="{FF2B5EF4-FFF2-40B4-BE49-F238E27FC236}">
                <a16:creationId xmlns:a16="http://schemas.microsoft.com/office/drawing/2014/main" id="{20760513-91F5-FB4D-AD7A-3C27B0D4D487}"/>
              </a:ext>
            </a:extLst>
          </p:cNvPr>
          <p:cNvSpPr txBox="1"/>
          <p:nvPr/>
        </p:nvSpPr>
        <p:spPr>
          <a:xfrm>
            <a:off x="403490" y="4750167"/>
            <a:ext cx="11375486" cy="1569660"/>
          </a:xfrm>
          <a:prstGeom prst="rect">
            <a:avLst/>
          </a:prstGeom>
          <a:noFill/>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Often, risk models aim to obtain such estimates within such areas where data is available. We can use </a:t>
            </a:r>
            <a:r>
              <a:rPr lang="en-GB" sz="2400" dirty="0">
                <a:highlight>
                  <a:srgbClr val="C0C0C0"/>
                </a:highlight>
                <a:latin typeface="Helvetica Neue Light" panose="02000403000000020004" pitchFamily="2" charset="0"/>
                <a:ea typeface="Helvetica Neue Light" panose="02000403000000020004" pitchFamily="2" charset="0"/>
              </a:rPr>
              <a:t>Bayesian Hierarchical Models</a:t>
            </a:r>
            <a:r>
              <a:rPr lang="en-GB" sz="2400" dirty="0">
                <a:latin typeface="Helvetica Neue Light" panose="02000403000000020004" pitchFamily="2" charset="0"/>
                <a:ea typeface="Helvetica Neue Light" panose="02000403000000020004" pitchFamily="2" charset="0"/>
              </a:rPr>
              <a:t> in this context, depending on the type of study design, to estimate the following: </a:t>
            </a:r>
            <a:r>
              <a:rPr lang="en-GB" sz="2400" dirty="0">
                <a:highlight>
                  <a:srgbClr val="C0C0C0"/>
                </a:highlight>
                <a:latin typeface="Helvetica Neue Light" panose="02000403000000020004" pitchFamily="2" charset="0"/>
                <a:ea typeface="Helvetica Neue Light" panose="02000403000000020004" pitchFamily="2" charset="0"/>
              </a:rPr>
              <a:t>Odds Ratios (ORs)</a:t>
            </a:r>
            <a:r>
              <a:rPr lang="en-GB" sz="2400" dirty="0">
                <a:latin typeface="Helvetica Neue Light" panose="02000403000000020004" pitchFamily="2" charset="0"/>
                <a:ea typeface="Helvetica Neue Light" panose="02000403000000020004" pitchFamily="2" charset="0"/>
              </a:rPr>
              <a:t> or </a:t>
            </a:r>
            <a:r>
              <a:rPr lang="en-GB" sz="2400" dirty="0">
                <a:highlight>
                  <a:srgbClr val="C0C0C0"/>
                </a:highlight>
                <a:latin typeface="Helvetica Neue Light" panose="02000403000000020004" pitchFamily="2" charset="0"/>
                <a:ea typeface="Helvetica Neue Light" panose="02000403000000020004" pitchFamily="2" charset="0"/>
              </a:rPr>
              <a:t>Relative Risk (RRs)</a:t>
            </a:r>
          </a:p>
        </p:txBody>
      </p:sp>
    </p:spTree>
    <p:extLst>
      <p:ext uri="{BB962C8B-B14F-4D97-AF65-F5344CB8AC3E}">
        <p14:creationId xmlns:p14="http://schemas.microsoft.com/office/powerpoint/2010/main" val="2528746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124731-07BE-3F4A-A642-093396E667AE}"/>
              </a:ext>
            </a:extLst>
          </p:cNvPr>
          <p:cNvSpPr txBox="1"/>
          <p:nvPr/>
        </p:nvSpPr>
        <p:spPr>
          <a:xfrm>
            <a:off x="549006" y="2304935"/>
            <a:ext cx="11248222" cy="2554545"/>
          </a:xfrm>
          <a:prstGeom prst="rect">
            <a:avLst/>
          </a:prstGeom>
          <a:solidFill>
            <a:schemeClr val="accent1">
              <a:lumMod val="40000"/>
              <a:lumOff val="60000"/>
            </a:schemeClr>
          </a:solidFill>
          <a:ln>
            <a:solidFill>
              <a:schemeClr val="accent1"/>
            </a:solidFill>
          </a:ln>
        </p:spPr>
        <p:txBody>
          <a:bodyPr wrap="square" rtlCol="0">
            <a:spAutoFit/>
          </a:bodyPr>
          <a:lstStyle/>
          <a:p>
            <a:r>
              <a:rPr lang="en-GB" sz="2000" b="1" dirty="0">
                <a:latin typeface="Helvetica Neue Thin" panose="020B0403020202020204" pitchFamily="34" charset="0"/>
                <a:ea typeface="Helvetica Neue Thin" panose="020B0403020202020204" pitchFamily="34" charset="0"/>
              </a:rPr>
              <a:t>RR</a:t>
            </a:r>
            <a:r>
              <a:rPr lang="en-GB" sz="2000" b="1" dirty="0">
                <a:latin typeface="HELVETICA NEUE THIN" panose="020B0403020202020204" pitchFamily="34" charset="0"/>
                <a:ea typeface="HELVETICA NEUE THIN" panose="020B0403020202020204" pitchFamily="34" charset="0"/>
              </a:rPr>
              <a:t>= 1 (null value), it means that independent variable has no effect on the </a:t>
            </a:r>
            <a:r>
              <a:rPr lang="en-GB" sz="2000" b="1" dirty="0">
                <a:latin typeface="Helvetica Neue Thin" panose="020B0403020202020204" pitchFamily="34" charset="0"/>
                <a:ea typeface="Helvetica Neue Thin" panose="020B0403020202020204" pitchFamily="34" charset="0"/>
              </a:rPr>
              <a:t>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RR &lt; 1,  the independent variable has an impact on the outcome – in this case, its reduced effect, or reduced risk on the 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RR </a:t>
            </a:r>
            <a:r>
              <a:rPr lang="en-GB" sz="2000" b="1" dirty="0">
                <a:latin typeface="HELVETICA NEUE THIN" panose="020B0403020202020204" pitchFamily="34" charset="0"/>
                <a:ea typeface="HELVETICA NEUE THIN" panose="020B0403020202020204" pitchFamily="34" charset="0"/>
              </a:rPr>
              <a:t>&gt; 1, the independent variable has an impact on the outcome – and so, in this case, its increased effect, or increased risk on the outcome</a:t>
            </a:r>
          </a:p>
          <a:p>
            <a:endParaRPr lang="en-GB" sz="2000" dirty="0">
              <a:latin typeface="Helvetica Light" panose="020B0403020202020204" pitchFamily="34" charset="0"/>
            </a:endParaRPr>
          </a:p>
        </p:txBody>
      </p:sp>
      <p:sp>
        <p:nvSpPr>
          <p:cNvPr id="4" name="TextBox 3">
            <a:extLst>
              <a:ext uri="{FF2B5EF4-FFF2-40B4-BE49-F238E27FC236}">
                <a16:creationId xmlns:a16="http://schemas.microsoft.com/office/drawing/2014/main" id="{1ACCA0DA-A953-3A4F-B920-C1741B06A917}"/>
              </a:ext>
            </a:extLst>
          </p:cNvPr>
          <p:cNvSpPr txBox="1"/>
          <p:nvPr/>
        </p:nvSpPr>
        <p:spPr>
          <a:xfrm>
            <a:off x="1668247" y="1437475"/>
            <a:ext cx="8156448" cy="584775"/>
          </a:xfrm>
          <a:prstGeom prst="rect">
            <a:avLst/>
          </a:prstGeom>
          <a:noFill/>
        </p:spPr>
        <p:txBody>
          <a:bodyPr wrap="square" rtlCol="0">
            <a:spAutoFit/>
          </a:bodyPr>
          <a:lstStyle/>
          <a:p>
            <a:pPr algn="ctr"/>
            <a:r>
              <a:rPr lang="en-US" sz="3200" b="1" dirty="0">
                <a:latin typeface="HELVETICA LIGHT" panose="020B0403020202020204" pitchFamily="34" charset="0"/>
              </a:rPr>
              <a:t>Interpretation of Risk Ratios (RR)</a:t>
            </a:r>
          </a:p>
        </p:txBody>
      </p:sp>
      <p:pic>
        <p:nvPicPr>
          <p:cNvPr id="5" name="Picture 4">
            <a:extLst>
              <a:ext uri="{FF2B5EF4-FFF2-40B4-BE49-F238E27FC236}">
                <a16:creationId xmlns:a16="http://schemas.microsoft.com/office/drawing/2014/main" id="{362350BF-36EA-284E-B8E6-C5DA524CCE2F}"/>
              </a:ext>
            </a:extLst>
          </p:cNvPr>
          <p:cNvPicPr>
            <a:picLocks noChangeAspect="1"/>
          </p:cNvPicPr>
          <p:nvPr/>
        </p:nvPicPr>
        <p:blipFill>
          <a:blip r:embed="rId2"/>
          <a:stretch>
            <a:fillRect/>
          </a:stretch>
        </p:blipFill>
        <p:spPr>
          <a:xfrm>
            <a:off x="0" y="0"/>
            <a:ext cx="12192000" cy="970069"/>
          </a:xfrm>
          <a:prstGeom prst="rect">
            <a:avLst/>
          </a:prstGeom>
        </p:spPr>
      </p:pic>
      <p:sp>
        <p:nvSpPr>
          <p:cNvPr id="3" name="TextBox 2">
            <a:extLst>
              <a:ext uri="{FF2B5EF4-FFF2-40B4-BE49-F238E27FC236}">
                <a16:creationId xmlns:a16="http://schemas.microsoft.com/office/drawing/2014/main" id="{E39193E7-3C48-C646-9215-532582E00770}"/>
              </a:ext>
            </a:extLst>
          </p:cNvPr>
          <p:cNvSpPr txBox="1"/>
          <p:nvPr/>
        </p:nvSpPr>
        <p:spPr>
          <a:xfrm>
            <a:off x="549006" y="5825014"/>
            <a:ext cx="3707746" cy="923330"/>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From hazards models: </a:t>
            </a:r>
          </a:p>
          <a:p>
            <a:pPr marL="285750" indent="-285750">
              <a:buFontTx/>
              <a:buChar char="-"/>
            </a:pPr>
            <a:r>
              <a:rPr lang="en-GB" dirty="0">
                <a:latin typeface="Helvetica Neue Light" panose="02000403000000020004" pitchFamily="2" charset="0"/>
                <a:ea typeface="Helvetica Neue Light" panose="02000403000000020004" pitchFamily="2" charset="0"/>
              </a:rPr>
              <a:t>Cox Proportional Hazards model</a:t>
            </a:r>
          </a:p>
          <a:p>
            <a:pPr marL="285750" indent="-285750">
              <a:buFontTx/>
              <a:buChar char="-"/>
            </a:pPr>
            <a:r>
              <a:rPr lang="en-GB" dirty="0">
                <a:latin typeface="Helvetica Neue Light" panose="02000403000000020004" pitchFamily="2" charset="0"/>
                <a:ea typeface="Helvetica Neue Light" panose="02000403000000020004" pitchFamily="2" charset="0"/>
              </a:rPr>
              <a:t>Any Poisson model</a:t>
            </a:r>
          </a:p>
        </p:txBody>
      </p:sp>
      <p:sp>
        <p:nvSpPr>
          <p:cNvPr id="6" name="Slide Number Placeholder 3">
            <a:extLst>
              <a:ext uri="{FF2B5EF4-FFF2-40B4-BE49-F238E27FC236}">
                <a16:creationId xmlns:a16="http://schemas.microsoft.com/office/drawing/2014/main" id="{BB0C9962-87E5-3593-1536-0FDD860075F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5749261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124731-07BE-3F4A-A642-093396E667AE}"/>
              </a:ext>
            </a:extLst>
          </p:cNvPr>
          <p:cNvSpPr txBox="1"/>
          <p:nvPr/>
        </p:nvSpPr>
        <p:spPr>
          <a:xfrm>
            <a:off x="549007" y="2489656"/>
            <a:ext cx="11248222" cy="2554545"/>
          </a:xfrm>
          <a:prstGeom prst="rect">
            <a:avLst/>
          </a:prstGeom>
          <a:solidFill>
            <a:schemeClr val="accent1">
              <a:lumMod val="40000"/>
              <a:lumOff val="60000"/>
            </a:schemeClr>
          </a:solidFill>
          <a:ln>
            <a:solidFill>
              <a:schemeClr val="accent1"/>
            </a:solidFill>
          </a:ln>
        </p:spPr>
        <p:txBody>
          <a:bodyPr wrap="square" rtlCol="0">
            <a:spAutoFit/>
          </a:bodyPr>
          <a:lstStyle/>
          <a:p>
            <a:r>
              <a:rPr lang="en-GB" sz="2000" b="1" dirty="0">
                <a:latin typeface="Helvetica Neue Thin" panose="020B0403020202020204" pitchFamily="34" charset="0"/>
                <a:ea typeface="Helvetica Neue Thin" panose="020B0403020202020204" pitchFamily="34" charset="0"/>
              </a:rPr>
              <a:t>OR </a:t>
            </a:r>
            <a:r>
              <a:rPr lang="en-GB" sz="2000" b="1" dirty="0">
                <a:latin typeface="HELVETICA NEUE THIN" panose="020B0403020202020204" pitchFamily="34" charset="0"/>
                <a:ea typeface="HELVETICA NEUE THIN" panose="020B0403020202020204" pitchFamily="34" charset="0"/>
              </a:rPr>
              <a:t>= 1 (null value), it means that independent variable has no effect on the </a:t>
            </a:r>
            <a:r>
              <a:rPr lang="en-GB" sz="2000" b="1" dirty="0">
                <a:latin typeface="Helvetica Neue Thin" panose="020B0403020202020204" pitchFamily="34" charset="0"/>
                <a:ea typeface="Helvetica Neue Thin" panose="020B0403020202020204" pitchFamily="34" charset="0"/>
              </a:rPr>
              <a:t>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OR &lt; 1,  the independent variable has an impact on the outcome – in this case, its reduced effect, or reduced risk on the 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OR </a:t>
            </a:r>
            <a:r>
              <a:rPr lang="en-GB" sz="2000" b="1" dirty="0">
                <a:latin typeface="HELVETICA NEUE THIN" panose="020B0403020202020204" pitchFamily="34" charset="0"/>
                <a:ea typeface="HELVETICA NEUE THIN" panose="020B0403020202020204" pitchFamily="34" charset="0"/>
              </a:rPr>
              <a:t>&gt; 1, the independent variable has an impact on the outcome – and so, in this case, its increased effect, or increased risk on the outcome</a:t>
            </a:r>
          </a:p>
          <a:p>
            <a:endParaRPr lang="en-GB" sz="2000" dirty="0">
              <a:latin typeface="Helvetica Light" panose="020B0403020202020204" pitchFamily="34" charset="0"/>
            </a:endParaRPr>
          </a:p>
        </p:txBody>
      </p:sp>
      <p:sp>
        <p:nvSpPr>
          <p:cNvPr id="4" name="TextBox 3">
            <a:extLst>
              <a:ext uri="{FF2B5EF4-FFF2-40B4-BE49-F238E27FC236}">
                <a16:creationId xmlns:a16="http://schemas.microsoft.com/office/drawing/2014/main" id="{1ACCA0DA-A953-3A4F-B920-C1741B06A917}"/>
              </a:ext>
            </a:extLst>
          </p:cNvPr>
          <p:cNvSpPr txBox="1"/>
          <p:nvPr/>
        </p:nvSpPr>
        <p:spPr>
          <a:xfrm>
            <a:off x="1668247" y="1437475"/>
            <a:ext cx="8156448" cy="584775"/>
          </a:xfrm>
          <a:prstGeom prst="rect">
            <a:avLst/>
          </a:prstGeom>
          <a:noFill/>
        </p:spPr>
        <p:txBody>
          <a:bodyPr wrap="square" rtlCol="0">
            <a:spAutoFit/>
          </a:bodyPr>
          <a:lstStyle/>
          <a:p>
            <a:pPr algn="ctr"/>
            <a:r>
              <a:rPr lang="en-US" sz="3200" b="1" dirty="0">
                <a:latin typeface="HELVETICA LIGHT" panose="020B0403020202020204" pitchFamily="34" charset="0"/>
              </a:rPr>
              <a:t>Interpretation of Odds Ratios (OR)</a:t>
            </a:r>
          </a:p>
        </p:txBody>
      </p:sp>
      <p:pic>
        <p:nvPicPr>
          <p:cNvPr id="5" name="Picture 4">
            <a:extLst>
              <a:ext uri="{FF2B5EF4-FFF2-40B4-BE49-F238E27FC236}">
                <a16:creationId xmlns:a16="http://schemas.microsoft.com/office/drawing/2014/main" id="{362350BF-36EA-284E-B8E6-C5DA524CCE2F}"/>
              </a:ext>
            </a:extLst>
          </p:cNvPr>
          <p:cNvPicPr>
            <a:picLocks noChangeAspect="1"/>
          </p:cNvPicPr>
          <p:nvPr/>
        </p:nvPicPr>
        <p:blipFill>
          <a:blip r:embed="rId2"/>
          <a:stretch>
            <a:fillRect/>
          </a:stretch>
        </p:blipFill>
        <p:spPr>
          <a:xfrm>
            <a:off x="0" y="0"/>
            <a:ext cx="12192000" cy="970069"/>
          </a:xfrm>
          <a:prstGeom prst="rect">
            <a:avLst/>
          </a:prstGeom>
        </p:spPr>
      </p:pic>
      <p:sp>
        <p:nvSpPr>
          <p:cNvPr id="9" name="TextBox 8">
            <a:extLst>
              <a:ext uri="{FF2B5EF4-FFF2-40B4-BE49-F238E27FC236}">
                <a16:creationId xmlns:a16="http://schemas.microsoft.com/office/drawing/2014/main" id="{E2CFA3D4-5368-A048-AA53-FE6D2AB961C5}"/>
              </a:ext>
            </a:extLst>
          </p:cNvPr>
          <p:cNvSpPr txBox="1"/>
          <p:nvPr/>
        </p:nvSpPr>
        <p:spPr>
          <a:xfrm>
            <a:off x="549006" y="5825014"/>
            <a:ext cx="4036361" cy="646331"/>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From models: </a:t>
            </a:r>
          </a:p>
          <a:p>
            <a:pPr marL="285750" indent="-285750">
              <a:buFontTx/>
              <a:buChar char="-"/>
            </a:pPr>
            <a:r>
              <a:rPr lang="en-GB" dirty="0">
                <a:latin typeface="Helvetica Neue Light" panose="02000403000000020004" pitchFamily="2" charset="0"/>
                <a:ea typeface="Helvetica Neue Light" panose="02000403000000020004" pitchFamily="2" charset="0"/>
              </a:rPr>
              <a:t>Binary or Binomial regression model</a:t>
            </a:r>
          </a:p>
        </p:txBody>
      </p:sp>
      <p:sp>
        <p:nvSpPr>
          <p:cNvPr id="3" name="Slide Number Placeholder 3">
            <a:extLst>
              <a:ext uri="{FF2B5EF4-FFF2-40B4-BE49-F238E27FC236}">
                <a16:creationId xmlns:a16="http://schemas.microsoft.com/office/drawing/2014/main" id="{8288B619-D86F-7CFB-05EA-B2A9C4A0037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0123464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124731-07BE-3F4A-A642-093396E667AE}"/>
              </a:ext>
            </a:extLst>
          </p:cNvPr>
          <p:cNvSpPr txBox="1"/>
          <p:nvPr/>
        </p:nvSpPr>
        <p:spPr>
          <a:xfrm>
            <a:off x="471889" y="2311737"/>
            <a:ext cx="11248222" cy="1015663"/>
          </a:xfrm>
          <a:prstGeom prst="rect">
            <a:avLst/>
          </a:prstGeom>
          <a:solidFill>
            <a:schemeClr val="accent1">
              <a:lumMod val="40000"/>
              <a:lumOff val="60000"/>
            </a:schemeClr>
          </a:solidFill>
          <a:ln>
            <a:solidFill>
              <a:schemeClr val="accent1"/>
            </a:solidFill>
          </a:ln>
        </p:spPr>
        <p:txBody>
          <a:bodyPr wrap="square" rtlCol="0">
            <a:spAutoFit/>
          </a:bodyPr>
          <a:lstStyle/>
          <a:p>
            <a:r>
              <a:rPr lang="en-GB" sz="2000" b="1" dirty="0">
                <a:latin typeface="Helvetica Neue Thin" panose="020B0403020202020204" pitchFamily="34" charset="0"/>
                <a:ea typeface="Helvetica Neue Thin" panose="020B0403020202020204" pitchFamily="34" charset="0"/>
              </a:rPr>
              <a:t>Exceedance Probabilities (or Marginals) is a statistical measure describing the probability that an estimated risk value for an areal-unit exceeds a given threshold. </a:t>
            </a:r>
            <a:endParaRPr lang="en-GB" sz="2000" b="1" dirty="0">
              <a:latin typeface="HELVETICA NEUE THIN" panose="020B0403020202020204" pitchFamily="34" charset="0"/>
              <a:ea typeface="HELVETICA NEUE THIN" panose="020B0403020202020204" pitchFamily="34" charset="0"/>
            </a:endParaRPr>
          </a:p>
          <a:p>
            <a:endParaRPr lang="en-GB" sz="2000" dirty="0">
              <a:latin typeface="Helvetica Light" panose="020B0403020202020204" pitchFamily="34" charset="0"/>
            </a:endParaRPr>
          </a:p>
        </p:txBody>
      </p:sp>
      <p:sp>
        <p:nvSpPr>
          <p:cNvPr id="4" name="TextBox 3">
            <a:extLst>
              <a:ext uri="{FF2B5EF4-FFF2-40B4-BE49-F238E27FC236}">
                <a16:creationId xmlns:a16="http://schemas.microsoft.com/office/drawing/2014/main" id="{1ACCA0DA-A953-3A4F-B920-C1741B06A917}"/>
              </a:ext>
            </a:extLst>
          </p:cNvPr>
          <p:cNvSpPr txBox="1"/>
          <p:nvPr/>
        </p:nvSpPr>
        <p:spPr>
          <a:xfrm>
            <a:off x="1668247" y="1437475"/>
            <a:ext cx="8156448" cy="584775"/>
          </a:xfrm>
          <a:prstGeom prst="rect">
            <a:avLst/>
          </a:prstGeom>
          <a:noFill/>
        </p:spPr>
        <p:txBody>
          <a:bodyPr wrap="square" rtlCol="0">
            <a:spAutoFit/>
          </a:bodyPr>
          <a:lstStyle/>
          <a:p>
            <a:pPr algn="ctr"/>
            <a:r>
              <a:rPr lang="en-US" sz="3200" b="1" dirty="0">
                <a:latin typeface="HELVETICA LIGHT" panose="020B0403020202020204" pitchFamily="34" charset="0"/>
              </a:rPr>
              <a:t>Exceedance Probability</a:t>
            </a:r>
          </a:p>
        </p:txBody>
      </p:sp>
      <p:pic>
        <p:nvPicPr>
          <p:cNvPr id="5" name="Picture 4">
            <a:extLst>
              <a:ext uri="{FF2B5EF4-FFF2-40B4-BE49-F238E27FC236}">
                <a16:creationId xmlns:a16="http://schemas.microsoft.com/office/drawing/2014/main" id="{362350BF-36EA-284E-B8E6-C5DA524CCE2F}"/>
              </a:ext>
            </a:extLst>
          </p:cNvPr>
          <p:cNvPicPr>
            <a:picLocks noChangeAspect="1"/>
          </p:cNvPicPr>
          <p:nvPr/>
        </p:nvPicPr>
        <p:blipFill>
          <a:blip r:embed="rId2"/>
          <a:stretch>
            <a:fillRect/>
          </a:stretch>
        </p:blipFill>
        <p:spPr>
          <a:xfrm>
            <a:off x="0" y="0"/>
            <a:ext cx="12192000" cy="970069"/>
          </a:xfrm>
          <a:prstGeom prst="rect">
            <a:avLst/>
          </a:prstGeom>
        </p:spPr>
      </p:pic>
      <p:sp>
        <p:nvSpPr>
          <p:cNvPr id="10" name="TextBox 9">
            <a:extLst>
              <a:ext uri="{FF2B5EF4-FFF2-40B4-BE49-F238E27FC236}">
                <a16:creationId xmlns:a16="http://schemas.microsoft.com/office/drawing/2014/main" id="{81DB4565-ADE2-3442-BC77-9C3770AC09C7}"/>
              </a:ext>
            </a:extLst>
          </p:cNvPr>
          <p:cNvSpPr txBox="1"/>
          <p:nvPr/>
        </p:nvSpPr>
        <p:spPr>
          <a:xfrm>
            <a:off x="427182" y="3708400"/>
            <a:ext cx="11640046" cy="1477328"/>
          </a:xfrm>
          <a:prstGeom prst="rect">
            <a:avLst/>
          </a:prstGeom>
          <a:noFill/>
        </p:spPr>
        <p:txBody>
          <a:bodyPr wrap="square" rtlCol="0">
            <a:spAutoFit/>
          </a:bodyPr>
          <a:lstStyle/>
          <a:p>
            <a:r>
              <a:rPr lang="en-GB" dirty="0">
                <a:latin typeface="Helvetica Neue Light" panose="02000403000000020004" pitchFamily="2" charset="0"/>
                <a:ea typeface="Helvetica Neue Light" panose="02000403000000020004" pitchFamily="2" charset="0"/>
              </a:rPr>
              <a:t>A common example used in every day application are disease risk models, we are usually concerned about areas that have excess risk of a disease type i.e., P(RR &gt; 1)</a:t>
            </a:r>
          </a:p>
          <a:p>
            <a:endParaRPr lang="en-GB" dirty="0">
              <a:latin typeface="Helvetica Neue Light" panose="02000403000000020004" pitchFamily="2" charset="0"/>
              <a:ea typeface="Helvetica Neue Light" panose="02000403000000020004" pitchFamily="2" charset="0"/>
            </a:endParaRPr>
          </a:p>
          <a:p>
            <a:r>
              <a:rPr lang="en-GB" dirty="0">
                <a:latin typeface="Helvetica Neue Light" panose="02000403000000020004" pitchFamily="2" charset="0"/>
                <a:ea typeface="Helvetica Neue Light" panose="02000403000000020004" pitchFamily="2" charset="0"/>
              </a:rPr>
              <a:t>In epidemiology, the Exceedance Probabilities have been operationalised to detect clusters of areas with exceedingly higher  risk of a disease (or adverse event).</a:t>
            </a:r>
          </a:p>
        </p:txBody>
      </p:sp>
      <p:sp>
        <p:nvSpPr>
          <p:cNvPr id="3" name="Slide Number Placeholder 3">
            <a:extLst>
              <a:ext uri="{FF2B5EF4-FFF2-40B4-BE49-F238E27FC236}">
                <a16:creationId xmlns:a16="http://schemas.microsoft.com/office/drawing/2014/main" id="{D37B8C3A-0BD9-7F91-96AC-519AAB1C348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0512975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C23A31-E86B-684A-91B8-E5BF91C16424}"/>
              </a:ext>
            </a:extLst>
          </p:cNvPr>
          <p:cNvSpPr txBox="1"/>
          <p:nvPr/>
        </p:nvSpPr>
        <p:spPr>
          <a:xfrm>
            <a:off x="2138674" y="182602"/>
            <a:ext cx="765049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Risks of Road-related casualties in England 2015-2020 [1] </a:t>
            </a:r>
          </a:p>
        </p:txBody>
      </p:sp>
      <p:pic>
        <p:nvPicPr>
          <p:cNvPr id="4" name="Picture 3" descr="Map&#10;&#10;Description automatically generated">
            <a:extLst>
              <a:ext uri="{FF2B5EF4-FFF2-40B4-BE49-F238E27FC236}">
                <a16:creationId xmlns:a16="http://schemas.microsoft.com/office/drawing/2014/main" id="{107C5F2B-EE64-8F4A-80D1-9BAF163FFE9D}"/>
              </a:ext>
            </a:extLst>
          </p:cNvPr>
          <p:cNvPicPr>
            <a:picLocks noChangeAspect="1"/>
          </p:cNvPicPr>
          <p:nvPr/>
        </p:nvPicPr>
        <p:blipFill>
          <a:blip r:embed="rId2"/>
          <a:stretch>
            <a:fillRect/>
          </a:stretch>
        </p:blipFill>
        <p:spPr>
          <a:xfrm>
            <a:off x="172720" y="909320"/>
            <a:ext cx="6870478" cy="5039360"/>
          </a:xfrm>
          <a:prstGeom prst="rect">
            <a:avLst/>
          </a:prstGeom>
        </p:spPr>
      </p:pic>
      <p:pic>
        <p:nvPicPr>
          <p:cNvPr id="6" name="Picture 5" descr="Map&#10;&#10;Description automatically generated">
            <a:extLst>
              <a:ext uri="{FF2B5EF4-FFF2-40B4-BE49-F238E27FC236}">
                <a16:creationId xmlns:a16="http://schemas.microsoft.com/office/drawing/2014/main" id="{3073B9EA-0031-DD41-BBCF-5836EAF90BE0}"/>
              </a:ext>
            </a:extLst>
          </p:cNvPr>
          <p:cNvPicPr>
            <a:picLocks noChangeAspect="1"/>
          </p:cNvPicPr>
          <p:nvPr/>
        </p:nvPicPr>
        <p:blipFill>
          <a:blip r:embed="rId3"/>
          <a:stretch>
            <a:fillRect/>
          </a:stretch>
        </p:blipFill>
        <p:spPr>
          <a:xfrm>
            <a:off x="5619761" y="1082040"/>
            <a:ext cx="6399519" cy="4693920"/>
          </a:xfrm>
          <a:prstGeom prst="rect">
            <a:avLst/>
          </a:prstGeom>
        </p:spPr>
      </p:pic>
      <p:sp>
        <p:nvSpPr>
          <p:cNvPr id="7" name="TextBox 6">
            <a:extLst>
              <a:ext uri="{FF2B5EF4-FFF2-40B4-BE49-F238E27FC236}">
                <a16:creationId xmlns:a16="http://schemas.microsoft.com/office/drawing/2014/main" id="{C5DACB40-0617-0748-B13F-D91D2A5A5867}"/>
              </a:ext>
            </a:extLst>
          </p:cNvPr>
          <p:cNvSpPr txBox="1"/>
          <p:nvPr/>
        </p:nvSpPr>
        <p:spPr>
          <a:xfrm>
            <a:off x="457200" y="6135608"/>
            <a:ext cx="436880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Relative Risks (RR)</a:t>
            </a:r>
          </a:p>
        </p:txBody>
      </p:sp>
      <p:sp>
        <p:nvSpPr>
          <p:cNvPr id="8" name="TextBox 7">
            <a:extLst>
              <a:ext uri="{FF2B5EF4-FFF2-40B4-BE49-F238E27FC236}">
                <a16:creationId xmlns:a16="http://schemas.microsoft.com/office/drawing/2014/main" id="{2CDDC677-1E59-BE4F-B30D-0EF1E7D2C891}"/>
              </a:ext>
            </a:extLst>
          </p:cNvPr>
          <p:cNvSpPr txBox="1"/>
          <p:nvPr/>
        </p:nvSpPr>
        <p:spPr>
          <a:xfrm>
            <a:off x="5963920" y="6121400"/>
            <a:ext cx="521208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Overall significance (95% Credibility Intervals)</a:t>
            </a:r>
          </a:p>
        </p:txBody>
      </p:sp>
      <p:sp>
        <p:nvSpPr>
          <p:cNvPr id="3" name="Slide Number Placeholder 3">
            <a:extLst>
              <a:ext uri="{FF2B5EF4-FFF2-40B4-BE49-F238E27FC236}">
                <a16:creationId xmlns:a16="http://schemas.microsoft.com/office/drawing/2014/main" id="{4A67C78C-CDF0-3F43-D339-9155FA3039F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0202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C1A3B6-E599-F94D-A75D-ED4E838BC977}"/>
              </a:ext>
            </a:extLst>
          </p:cNvPr>
          <p:cNvSpPr txBox="1">
            <a:spLocks/>
          </p:cNvSpPr>
          <p:nvPr/>
        </p:nvSpPr>
        <p:spPr>
          <a:xfrm>
            <a:off x="371115" y="1906581"/>
            <a:ext cx="7258805" cy="43133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Hierarchical models and recap</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Types of spatial risk estimation </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Odds ratios (ORs)</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Relative risk ratios (RRs)</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Exceedance Probabilities</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Spatial intrinsic conditional autoregressive models (</a:t>
            </a:r>
            <a:r>
              <a:rPr lang="en-US" sz="2000" kern="0" dirty="0" err="1">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iCARs</a:t>
            </a: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1" eaLnBrk="0" fontAlgn="base" hangingPunct="0">
              <a:lnSpc>
                <a:spcPct val="100000"/>
              </a:lnSpc>
              <a:spcBef>
                <a:spcPct val="20000"/>
              </a:spcBef>
              <a:spcAft>
                <a:spcPct val="0"/>
              </a:spcAft>
              <a:buFont typeface="Wingdings" pitchFamily="2" charset="2"/>
              <a:buChar char="v"/>
            </a:pPr>
            <a:r>
              <a:rPr lang="en-US" sz="1600" kern="0" dirty="0" err="1">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Besag</a:t>
            </a: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-York-Mollie (within an </a:t>
            </a:r>
            <a:r>
              <a:rPr lang="en-US" sz="1600" kern="0" dirty="0" err="1">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iCAR</a:t>
            </a: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 framework)</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Spatial model (with cross-sectional data)</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Model formulation from a Bayesian Framework</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Examples and interpretation (using Stan)</a:t>
            </a:r>
          </a:p>
        </p:txBody>
      </p:sp>
      <p:sp>
        <p:nvSpPr>
          <p:cNvPr id="4" name="Title 1">
            <a:extLst>
              <a:ext uri="{FF2B5EF4-FFF2-40B4-BE49-F238E27FC236}">
                <a16:creationId xmlns:a16="http://schemas.microsoft.com/office/drawing/2014/main" id="{28562B3B-2342-6E4C-B72B-B6CFB334502D}"/>
              </a:ext>
            </a:extLst>
          </p:cNvPr>
          <p:cNvSpPr txBox="1">
            <a:spLocks/>
          </p:cNvSpPr>
          <p:nvPr/>
        </p:nvSpPr>
        <p:spPr>
          <a:xfrm>
            <a:off x="351559" y="1174504"/>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76F3E351-EC8A-EA93-94BF-63D2F748E07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7C5F2B-EE64-8F4A-80D1-9BAF163FFE9D}"/>
              </a:ext>
            </a:extLst>
          </p:cNvPr>
          <p:cNvPicPr>
            <a:picLocks noChangeAspect="1"/>
          </p:cNvPicPr>
          <p:nvPr/>
        </p:nvPicPr>
        <p:blipFill>
          <a:blip r:embed="rId2"/>
          <a:srcRect/>
          <a:stretch/>
        </p:blipFill>
        <p:spPr>
          <a:xfrm>
            <a:off x="1016604" y="64555"/>
            <a:ext cx="10158791" cy="6728890"/>
          </a:xfrm>
          <a:prstGeom prst="rect">
            <a:avLst/>
          </a:prstGeom>
        </p:spPr>
      </p:pic>
      <p:sp>
        <p:nvSpPr>
          <p:cNvPr id="2" name="TextBox 1">
            <a:extLst>
              <a:ext uri="{FF2B5EF4-FFF2-40B4-BE49-F238E27FC236}">
                <a16:creationId xmlns:a16="http://schemas.microsoft.com/office/drawing/2014/main" id="{1DC23A31-E86B-684A-91B8-E5BF91C16424}"/>
              </a:ext>
            </a:extLst>
          </p:cNvPr>
          <p:cNvSpPr txBox="1"/>
          <p:nvPr/>
        </p:nvSpPr>
        <p:spPr>
          <a:xfrm>
            <a:off x="2138674" y="182602"/>
            <a:ext cx="765049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Risks of Road-related casualties in England 2015-2020 [2] </a:t>
            </a:r>
          </a:p>
        </p:txBody>
      </p:sp>
      <p:sp>
        <p:nvSpPr>
          <p:cNvPr id="7" name="TextBox 6">
            <a:extLst>
              <a:ext uri="{FF2B5EF4-FFF2-40B4-BE49-F238E27FC236}">
                <a16:creationId xmlns:a16="http://schemas.microsoft.com/office/drawing/2014/main" id="{C5DACB40-0617-0748-B13F-D91D2A5A5867}"/>
              </a:ext>
            </a:extLst>
          </p:cNvPr>
          <p:cNvSpPr txBox="1"/>
          <p:nvPr/>
        </p:nvSpPr>
        <p:spPr>
          <a:xfrm>
            <a:off x="1214120" y="6131560"/>
            <a:ext cx="914908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Exceedance Probability i.e., </a:t>
            </a:r>
            <a:r>
              <a:rPr lang="en-GB" dirty="0" err="1">
                <a:latin typeface="Helvetica Neue" panose="02000503000000020004" pitchFamily="2" charset="0"/>
                <a:ea typeface="Helvetica Neue" panose="02000503000000020004" pitchFamily="2" charset="0"/>
                <a:cs typeface="Helvetica Neue" panose="02000503000000020004" pitchFamily="2" charset="0"/>
              </a:rPr>
              <a:t>Pr</a:t>
            </a:r>
            <a:r>
              <a:rPr lang="en-GB" dirty="0">
                <a:latin typeface="Helvetica Neue" panose="02000503000000020004" pitchFamily="2" charset="0"/>
                <a:ea typeface="Helvetica Neue" panose="02000503000000020004" pitchFamily="2" charset="0"/>
                <a:cs typeface="Helvetica Neue" panose="02000503000000020004" pitchFamily="2" charset="0"/>
              </a:rPr>
              <a:t>(RR &gt; 1.40) (i.e., risk are 40% higher than expected)</a:t>
            </a:r>
          </a:p>
        </p:txBody>
      </p:sp>
      <p:sp>
        <p:nvSpPr>
          <p:cNvPr id="3" name="TextBox 2">
            <a:extLst>
              <a:ext uri="{FF2B5EF4-FFF2-40B4-BE49-F238E27FC236}">
                <a16:creationId xmlns:a16="http://schemas.microsoft.com/office/drawing/2014/main" id="{822B084A-CF08-134A-88AB-B53A55E7E73F}"/>
              </a:ext>
            </a:extLst>
          </p:cNvPr>
          <p:cNvSpPr txBox="1"/>
          <p:nvPr/>
        </p:nvSpPr>
        <p:spPr>
          <a:xfrm>
            <a:off x="8229600" y="3220720"/>
            <a:ext cx="3779520" cy="1200329"/>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 areas in darker reds are perhaps priority areas for some road safety policy should be implemented?</a:t>
            </a:r>
          </a:p>
        </p:txBody>
      </p:sp>
      <p:sp>
        <p:nvSpPr>
          <p:cNvPr id="5" name="Slide Number Placeholder 3">
            <a:extLst>
              <a:ext uri="{FF2B5EF4-FFF2-40B4-BE49-F238E27FC236}">
                <a16:creationId xmlns:a16="http://schemas.microsoft.com/office/drawing/2014/main" id="{ADB5E849-108A-D7AF-EE05-20DF023D69E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55464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Spatial Intrinsic Conditional Autoregressive models (</a:t>
            </a:r>
            <a:r>
              <a:rPr lang="en-US" sz="3600" b="1" dirty="0" err="1">
                <a:solidFill>
                  <a:schemeClr val="bg1"/>
                </a:solidFill>
                <a:latin typeface="Helvetica Neue Light" panose="02000403000000020004" pitchFamily="2" charset="0"/>
                <a:ea typeface="Helvetica Neue Light" panose="02000403000000020004" pitchFamily="2" charset="0"/>
              </a:rPr>
              <a:t>iCARs</a:t>
            </a:r>
            <a:r>
              <a:rPr lang="en-US" sz="3600" b="1" dirty="0">
                <a:solidFill>
                  <a:schemeClr val="bg1"/>
                </a:solidFill>
                <a:latin typeface="Helvetica Neue Light" panose="02000403000000020004" pitchFamily="2" charset="0"/>
                <a:ea typeface="Helvetica Neue Light" panose="02000403000000020004" pitchFamily="2" charset="0"/>
              </a:rPr>
              <a:t>)</a:t>
            </a:r>
          </a:p>
        </p:txBody>
      </p:sp>
      <p:sp>
        <p:nvSpPr>
          <p:cNvPr id="3" name="Slide Number Placeholder 3">
            <a:extLst>
              <a:ext uri="{FF2B5EF4-FFF2-40B4-BE49-F238E27FC236}">
                <a16:creationId xmlns:a16="http://schemas.microsoft.com/office/drawing/2014/main" id="{6AA09F90-F760-C560-FDAD-1CDC2D3CBE1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755928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3"/>
          <a:stretch>
            <a:fillRect/>
          </a:stretch>
        </p:blipFill>
        <p:spPr>
          <a:xfrm>
            <a:off x="0" y="2623"/>
            <a:ext cx="12192000" cy="970069"/>
          </a:xfrm>
          <a:prstGeom prst="rect">
            <a:avLst/>
          </a:prstGeom>
        </p:spPr>
      </p:pic>
      <p:sp>
        <p:nvSpPr>
          <p:cNvPr id="3" name="Title 1">
            <a:extLst>
              <a:ext uri="{FF2B5EF4-FFF2-40B4-BE49-F238E27FC236}">
                <a16:creationId xmlns:a16="http://schemas.microsoft.com/office/drawing/2014/main" id="{DEB4F442-A8C0-9E48-8B86-B40111CD3FE1}"/>
              </a:ext>
            </a:extLst>
          </p:cNvPr>
          <p:cNvSpPr txBox="1">
            <a:spLocks/>
          </p:cNvSpPr>
          <p:nvPr/>
        </p:nvSpPr>
        <p:spPr>
          <a:xfrm>
            <a:off x="543470" y="1072245"/>
            <a:ext cx="11095527"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err="1">
                <a:latin typeface="HELVETICA NEUE LIGHT" panose="02000403000000020004" pitchFamily="2" charset="0"/>
                <a:ea typeface="HELVETICA NEUE LIGHT" panose="02000403000000020004" pitchFamily="2" charset="0"/>
                <a:cs typeface="Helvetica Neue" panose="02000503000000020004" pitchFamily="2" charset="0"/>
              </a:rPr>
              <a:t>Besag</a:t>
            </a:r>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-York-Mollie (BYM) (or CAR models)</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6FF9A56F-BE74-AF42-B6A6-837E3124A757}"/>
              </a:ext>
            </a:extLst>
          </p:cNvPr>
          <p:cNvSpPr txBox="1"/>
          <p:nvPr/>
        </p:nvSpPr>
        <p:spPr>
          <a:xfrm>
            <a:off x="543469" y="3069725"/>
            <a:ext cx="11095528" cy="3785652"/>
          </a:xfrm>
          <a:prstGeom prst="rect">
            <a:avLst/>
          </a:prstGeom>
          <a:noFill/>
        </p:spPr>
        <p:txBody>
          <a:bodyPr wrap="squar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This is a type of hierarchical model which includes a </a:t>
            </a:r>
            <a:r>
              <a:rPr lang="en-GB" dirty="0">
                <a:highlight>
                  <a:srgbClr val="C0C0C0"/>
                </a:highlight>
                <a:latin typeface="Helvetica Neue Light" panose="02000403000000020004" pitchFamily="2" charset="0"/>
                <a:ea typeface="Helvetica Neue Light" panose="02000403000000020004" pitchFamily="2" charset="0"/>
              </a:rPr>
              <a:t>spatial random effect</a:t>
            </a:r>
            <a:r>
              <a:rPr lang="en-GB" dirty="0">
                <a:latin typeface="Helvetica Neue Light" panose="02000403000000020004" pitchFamily="2" charset="0"/>
                <a:ea typeface="Helvetica Neue Light" panose="02000403000000020004" pitchFamily="2" charset="0"/>
              </a:rPr>
              <a:t>,</a:t>
            </a:r>
          </a:p>
          <a:p>
            <a:pPr marL="285750" indent="-285750" algn="l">
              <a:buFont typeface="Arial" panose="020B0604020202020204" pitchFamily="34" charset="0"/>
              <a:buChar char="•"/>
            </a:pPr>
            <a:endParaRPr lang="en-GB" dirty="0">
              <a:highlight>
                <a:srgbClr val="C0C0C0"/>
              </a:highlight>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It is heavily dependent on the </a:t>
            </a:r>
            <a:r>
              <a:rPr lang="en-GB" dirty="0">
                <a:highlight>
                  <a:srgbClr val="C0C0C0"/>
                </a:highlight>
                <a:latin typeface="Helvetica Neue Light" panose="02000403000000020004" pitchFamily="2" charset="0"/>
                <a:ea typeface="Helvetica Neue Light" panose="02000403000000020004" pitchFamily="2" charset="0"/>
              </a:rPr>
              <a:t>neighbourhood adjacency matrix</a:t>
            </a:r>
          </a:p>
          <a:p>
            <a:pPr marL="285750" indent="-285750" algn="l">
              <a:buFont typeface="Arial" panose="020B0604020202020204" pitchFamily="34" charset="0"/>
              <a:buChar char="•"/>
            </a:pPr>
            <a:endParaRPr lang="en-GB" dirty="0">
              <a:highlight>
                <a:srgbClr val="C0C0C0"/>
              </a:highlight>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There are two versions of this model: </a:t>
            </a:r>
          </a:p>
          <a:p>
            <a:pPr marL="800100" lvl="1" indent="-342900">
              <a:buFont typeface="Wingdings" pitchFamily="2" charset="2"/>
              <a:buChar char="v"/>
            </a:pPr>
            <a:r>
              <a:rPr lang="en-GB" u="sng" dirty="0">
                <a:latin typeface="Helvetica Neue Light" panose="02000403000000020004" pitchFamily="2" charset="0"/>
                <a:ea typeface="Helvetica Neue Light" panose="02000403000000020004" pitchFamily="2" charset="0"/>
              </a:rPr>
              <a:t>BYM model that has a spatial effect term only that’s treated a smoothing term (multiplied by an error term)</a:t>
            </a:r>
          </a:p>
          <a:p>
            <a:pPr marL="800100" lvl="1" indent="-342900">
              <a:buFont typeface="Wingdings" pitchFamily="2" charset="2"/>
              <a:buChar char="v"/>
            </a:pPr>
            <a:r>
              <a:rPr lang="en-GB" dirty="0">
                <a:latin typeface="Helvetica Neue Light" panose="02000403000000020004" pitchFamily="2" charset="0"/>
                <a:ea typeface="Helvetica Neue Light" panose="02000403000000020004" pitchFamily="2" charset="0"/>
              </a:rPr>
              <a:t>BYM model that has both a spatial effect term which is treated a structured random effect, and the error term is an </a:t>
            </a:r>
            <a:r>
              <a:rPr lang="en-GB" dirty="0">
                <a:highlight>
                  <a:srgbClr val="C0C0C0"/>
                </a:highlight>
                <a:latin typeface="Helvetica Neue Light" panose="02000403000000020004" pitchFamily="2" charset="0"/>
                <a:ea typeface="Helvetica Neue Light" panose="02000403000000020004" pitchFamily="2" charset="0"/>
              </a:rPr>
              <a:t>unstructured noise</a:t>
            </a:r>
          </a:p>
          <a:p>
            <a:pPr marL="285750" indent="-285750" algn="l">
              <a:buFont typeface="Arial" panose="020B0604020202020204" pitchFamily="34" charset="0"/>
              <a:buChar char="•"/>
            </a:pPr>
            <a:endParaRPr lang="en-GB" dirty="0">
              <a:highlight>
                <a:srgbClr val="C0C0C0"/>
              </a:highlight>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When fitting data to this type of model – the best choice of the likelihood function (i.e., statistical model) is </a:t>
            </a:r>
            <a:r>
              <a:rPr lang="en-GB" dirty="0">
                <a:highlight>
                  <a:srgbClr val="C0C0C0"/>
                </a:highlight>
                <a:latin typeface="Helvetica Neue Light" panose="02000403000000020004" pitchFamily="2" charset="0"/>
                <a:ea typeface="Helvetica Neue Light" panose="02000403000000020004" pitchFamily="2" charset="0"/>
              </a:rPr>
              <a:t>Poisson (i.e., aggregated counts to areas)</a:t>
            </a:r>
            <a:r>
              <a:rPr lang="en-GB" dirty="0">
                <a:latin typeface="Helvetica Neue Light" panose="02000403000000020004" pitchFamily="2" charset="0"/>
                <a:ea typeface="Helvetica Neue Light" panose="02000403000000020004" pitchFamily="2" charset="0"/>
              </a:rPr>
              <a:t>.</a:t>
            </a:r>
          </a:p>
          <a:p>
            <a:pPr algn="l"/>
            <a:endParaRPr lang="en-GB" sz="2400" dirty="0">
              <a:latin typeface="Helvetica Neue Light" panose="02000403000000020004" pitchFamily="2" charset="0"/>
              <a:ea typeface="Helvetica Neue Light" panose="02000403000000020004" pitchFamily="2" charset="0"/>
            </a:endParaRPr>
          </a:p>
        </p:txBody>
      </p:sp>
      <p:sp>
        <p:nvSpPr>
          <p:cNvPr id="7" name="TextBox 6">
            <a:extLst>
              <a:ext uri="{FF2B5EF4-FFF2-40B4-BE49-F238E27FC236}">
                <a16:creationId xmlns:a16="http://schemas.microsoft.com/office/drawing/2014/main" id="{BEBB0A1D-FC13-7245-9575-3BDCF0C13F6C}"/>
              </a:ext>
            </a:extLst>
          </p:cNvPr>
          <p:cNvSpPr txBox="1"/>
          <p:nvPr/>
        </p:nvSpPr>
        <p:spPr>
          <a:xfrm>
            <a:off x="495568" y="1692334"/>
            <a:ext cx="11191330" cy="1200329"/>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This is a popular spatial model which takes into account that the data may potentially be spatially correlated and the observations in the neighbouring areas may be more similar than observations in areas that are distant from each other.</a:t>
            </a:r>
          </a:p>
        </p:txBody>
      </p:sp>
    </p:spTree>
    <p:extLst>
      <p:ext uri="{BB962C8B-B14F-4D97-AF65-F5344CB8AC3E}">
        <p14:creationId xmlns:p14="http://schemas.microsoft.com/office/powerpoint/2010/main" val="2028789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and white drawing of a flower&#10;&#10;Description automatically generated with low confidence">
            <a:extLst>
              <a:ext uri="{FF2B5EF4-FFF2-40B4-BE49-F238E27FC236}">
                <a16:creationId xmlns:a16="http://schemas.microsoft.com/office/drawing/2014/main" id="{67816BCB-ABE2-FFBE-3459-D628E8556AF6}"/>
              </a:ext>
            </a:extLst>
          </p:cNvPr>
          <p:cNvPicPr>
            <a:picLocks noChangeAspect="1"/>
          </p:cNvPicPr>
          <p:nvPr/>
        </p:nvPicPr>
        <p:blipFill>
          <a:blip r:embed="rId2"/>
          <a:stretch>
            <a:fillRect/>
          </a:stretch>
        </p:blipFill>
        <p:spPr>
          <a:xfrm>
            <a:off x="7788496" y="820651"/>
            <a:ext cx="4362481" cy="4595735"/>
          </a:xfrm>
          <a:prstGeom prst="rect">
            <a:avLst/>
          </a:prstGeom>
        </p:spPr>
      </p:pic>
      <p:pic>
        <p:nvPicPr>
          <p:cNvPr id="2" name="Picture 1" descr="Map&#10;&#10;Description automatically generated">
            <a:extLst>
              <a:ext uri="{FF2B5EF4-FFF2-40B4-BE49-F238E27FC236}">
                <a16:creationId xmlns:a16="http://schemas.microsoft.com/office/drawing/2014/main" id="{0F6E66C2-379D-7B1C-AEFC-71C2927C656D}"/>
              </a:ext>
            </a:extLst>
          </p:cNvPr>
          <p:cNvPicPr>
            <a:picLocks noChangeAspect="1"/>
          </p:cNvPicPr>
          <p:nvPr/>
        </p:nvPicPr>
        <p:blipFill>
          <a:blip r:embed="rId3"/>
          <a:stretch>
            <a:fillRect/>
          </a:stretch>
        </p:blipFill>
        <p:spPr>
          <a:xfrm>
            <a:off x="146679" y="1432722"/>
            <a:ext cx="3271110" cy="3694829"/>
          </a:xfrm>
          <a:prstGeom prst="rect">
            <a:avLst/>
          </a:prstGeom>
        </p:spPr>
      </p:pic>
      <p:sp>
        <p:nvSpPr>
          <p:cNvPr id="4" name="TextBox 3">
            <a:extLst>
              <a:ext uri="{FF2B5EF4-FFF2-40B4-BE49-F238E27FC236}">
                <a16:creationId xmlns:a16="http://schemas.microsoft.com/office/drawing/2014/main" id="{9075C5F3-8F27-77A8-CDD0-DF87782EF0C3}"/>
              </a:ext>
            </a:extLst>
          </p:cNvPr>
          <p:cNvSpPr txBox="1"/>
          <p:nvPr/>
        </p:nvSpPr>
        <p:spPr>
          <a:xfrm>
            <a:off x="630768" y="305385"/>
            <a:ext cx="2787021" cy="646331"/>
          </a:xfrm>
          <a:prstGeom prst="rect">
            <a:avLst/>
          </a:prstGeom>
          <a:noFill/>
        </p:spPr>
        <p:txBody>
          <a:bodyPr wrap="square" rtlCol="0">
            <a:spAutoFit/>
          </a:bodyPr>
          <a:lstStyle/>
          <a:p>
            <a:r>
              <a:rPr lang="en-GB" b="1" dirty="0">
                <a:latin typeface="HELVETICA NEUE LIGHT" panose="02000403000000020004" pitchFamily="2" charset="0"/>
                <a:ea typeface="HELVETICA NEUE LIGHT" panose="02000403000000020004" pitchFamily="2" charset="0"/>
              </a:rPr>
              <a:t>Geographically accurate </a:t>
            </a:r>
          </a:p>
          <a:p>
            <a:r>
              <a:rPr lang="en-GB" b="1" dirty="0">
                <a:latin typeface="HELVETICA NEUE LIGHT" panose="02000403000000020004" pitchFamily="2" charset="0"/>
                <a:ea typeface="HELVETICA NEUE LIGHT" panose="02000403000000020004" pitchFamily="2" charset="0"/>
              </a:rPr>
              <a:t>neighbourhood structure</a:t>
            </a:r>
          </a:p>
        </p:txBody>
      </p:sp>
      <p:pic>
        <p:nvPicPr>
          <p:cNvPr id="5" name="Picture 4" descr="Chart, scatter chart&#10;&#10;Description automatically generated">
            <a:extLst>
              <a:ext uri="{FF2B5EF4-FFF2-40B4-BE49-F238E27FC236}">
                <a16:creationId xmlns:a16="http://schemas.microsoft.com/office/drawing/2014/main" id="{8C1395D5-09D0-831B-CC63-335FED386F6D}"/>
              </a:ext>
            </a:extLst>
          </p:cNvPr>
          <p:cNvPicPr>
            <a:picLocks noChangeAspect="1"/>
          </p:cNvPicPr>
          <p:nvPr/>
        </p:nvPicPr>
        <p:blipFill rotWithShape="1">
          <a:blip r:embed="rId4"/>
          <a:srcRect l="22104" t="4695" r="21444"/>
          <a:stretch/>
        </p:blipFill>
        <p:spPr>
          <a:xfrm>
            <a:off x="4097107" y="1283615"/>
            <a:ext cx="3915206" cy="3993041"/>
          </a:xfrm>
          <a:prstGeom prst="rect">
            <a:avLst/>
          </a:prstGeom>
        </p:spPr>
      </p:pic>
      <p:sp>
        <p:nvSpPr>
          <p:cNvPr id="6" name="TextBox 5">
            <a:extLst>
              <a:ext uri="{FF2B5EF4-FFF2-40B4-BE49-F238E27FC236}">
                <a16:creationId xmlns:a16="http://schemas.microsoft.com/office/drawing/2014/main" id="{31D54D09-B011-7D12-BEAF-ABF4FE6404E0}"/>
              </a:ext>
            </a:extLst>
          </p:cNvPr>
          <p:cNvSpPr txBox="1"/>
          <p:nvPr/>
        </p:nvSpPr>
        <p:spPr>
          <a:xfrm>
            <a:off x="4485480" y="315495"/>
            <a:ext cx="3264035" cy="646331"/>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Adjacency matrix translated to </a:t>
            </a:r>
          </a:p>
          <a:p>
            <a:r>
              <a:rPr lang="en-GB" b="1" dirty="0">
                <a:latin typeface="HELVETICA NEUE LIGHT" panose="02000403000000020004" pitchFamily="2" charset="0"/>
                <a:ea typeface="HELVETICA NEUE LIGHT" panose="02000403000000020004" pitchFamily="2" charset="0"/>
              </a:rPr>
              <a:t>graph format</a:t>
            </a:r>
          </a:p>
        </p:txBody>
      </p:sp>
      <p:sp>
        <p:nvSpPr>
          <p:cNvPr id="7" name="TextBox 6">
            <a:extLst>
              <a:ext uri="{FF2B5EF4-FFF2-40B4-BE49-F238E27FC236}">
                <a16:creationId xmlns:a16="http://schemas.microsoft.com/office/drawing/2014/main" id="{F1D6ED22-2791-78C1-8709-2784C28CD554}"/>
              </a:ext>
            </a:extLst>
          </p:cNvPr>
          <p:cNvSpPr txBox="1"/>
          <p:nvPr/>
        </p:nvSpPr>
        <p:spPr>
          <a:xfrm>
            <a:off x="8527622" y="325605"/>
            <a:ext cx="3264035" cy="646331"/>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Adjacency matrix translated to </a:t>
            </a:r>
          </a:p>
          <a:p>
            <a:r>
              <a:rPr lang="en-GB" b="1" dirty="0">
                <a:latin typeface="HELVETICA NEUE LIGHT" panose="02000403000000020004" pitchFamily="2" charset="0"/>
                <a:ea typeface="HELVETICA NEUE LIGHT" panose="02000403000000020004" pitchFamily="2" charset="0"/>
              </a:rPr>
              <a:t>nodes and edge format</a:t>
            </a:r>
          </a:p>
        </p:txBody>
      </p:sp>
      <p:sp>
        <p:nvSpPr>
          <p:cNvPr id="8" name="Slide Number Placeholder 3">
            <a:extLst>
              <a:ext uri="{FF2B5EF4-FFF2-40B4-BE49-F238E27FC236}">
                <a16:creationId xmlns:a16="http://schemas.microsoft.com/office/drawing/2014/main" id="{405463D6-E11E-BCFA-0D0C-D29B89C41598}"/>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sp>
        <p:nvSpPr>
          <p:cNvPr id="9" name="TextBox 8">
            <a:extLst>
              <a:ext uri="{FF2B5EF4-FFF2-40B4-BE49-F238E27FC236}">
                <a16:creationId xmlns:a16="http://schemas.microsoft.com/office/drawing/2014/main" id="{7BA075EC-F9A4-29C7-4498-CEDA098CF4EC}"/>
              </a:ext>
            </a:extLst>
          </p:cNvPr>
          <p:cNvSpPr txBox="1"/>
          <p:nvPr/>
        </p:nvSpPr>
        <p:spPr>
          <a:xfrm>
            <a:off x="7983039" y="5446903"/>
            <a:ext cx="3895432"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Stan only uses the nodes and edges format to reconstruct the adjacency matrix</a:t>
            </a:r>
          </a:p>
        </p:txBody>
      </p:sp>
      <p:sp>
        <p:nvSpPr>
          <p:cNvPr id="10" name="Rectangle 9">
            <a:extLst>
              <a:ext uri="{FF2B5EF4-FFF2-40B4-BE49-F238E27FC236}">
                <a16:creationId xmlns:a16="http://schemas.microsoft.com/office/drawing/2014/main" id="{FFE909D7-58FC-7B31-02E0-039A3E6248BE}"/>
              </a:ext>
            </a:extLst>
          </p:cNvPr>
          <p:cNvSpPr/>
          <p:nvPr/>
        </p:nvSpPr>
        <p:spPr>
          <a:xfrm>
            <a:off x="8012313" y="180975"/>
            <a:ext cx="3914849" cy="62502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0704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E19F2F4-6A3A-D36C-2D63-1E79C44DD214}"/>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pic>
        <p:nvPicPr>
          <p:cNvPr id="3" name="Picture 2" descr="A black and white drawing of a flower&#10;&#10;Description automatically generated with low confidence">
            <a:extLst>
              <a:ext uri="{FF2B5EF4-FFF2-40B4-BE49-F238E27FC236}">
                <a16:creationId xmlns:a16="http://schemas.microsoft.com/office/drawing/2014/main" id="{B53ED13E-C858-C32D-7873-7A6194DFD84E}"/>
              </a:ext>
            </a:extLst>
          </p:cNvPr>
          <p:cNvPicPr>
            <a:picLocks noChangeAspect="1"/>
          </p:cNvPicPr>
          <p:nvPr/>
        </p:nvPicPr>
        <p:blipFill>
          <a:blip r:embed="rId3"/>
          <a:stretch>
            <a:fillRect/>
          </a:stretch>
        </p:blipFill>
        <p:spPr>
          <a:xfrm>
            <a:off x="111075" y="971549"/>
            <a:ext cx="4218192" cy="4443731"/>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341A181-2C62-F440-0980-4EB59079E91B}"/>
                  </a:ext>
                </a:extLst>
              </p:cNvPr>
              <p:cNvSpPr txBox="1"/>
              <p:nvPr/>
            </p:nvSpPr>
            <p:spPr>
              <a:xfrm>
                <a:off x="4064000" y="814744"/>
                <a:ext cx="7699777" cy="2523768"/>
              </a:xfrm>
              <a:prstGeom prst="rect">
                <a:avLst/>
              </a:prstGeom>
              <a:noFill/>
            </p:spPr>
            <p:txBody>
              <a:bodyPr wrap="square" rtlCol="0">
                <a:spAutoFit/>
              </a:bodyPr>
              <a:lstStyle/>
              <a:p>
                <a:pPr marL="285750" indent="-285750">
                  <a:buFont typeface="Arial" panose="020B0604020202020204" pitchFamily="34" charset="0"/>
                  <a:buChar char="•"/>
                </a:pPr>
                <a:r>
                  <a:rPr lang="en-GB" sz="1400" b="1" dirty="0">
                    <a:latin typeface="Helvetica Neue" panose="02000503000000020004" pitchFamily="2" charset="0"/>
                    <a:ea typeface="Helvetica Neue" panose="02000503000000020004" pitchFamily="2" charset="0"/>
                    <a:cs typeface="Helvetica Neue" panose="02000503000000020004" pitchFamily="2" charset="0"/>
                  </a:rPr>
                  <a:t>Structured spatial random effects </a:t>
                </a:r>
                <a14:m>
                  <m:oMath xmlns:m="http://schemas.openxmlformats.org/officeDocument/2006/math">
                    <m:r>
                      <a:rPr lang="en-GB" sz="1400" b="1" i="1" smtClean="0">
                        <a:latin typeface="Cambria Math" panose="02040503050406030204" pitchFamily="18" charset="0"/>
                        <a:ea typeface="Cambria Math" panose="02040503050406030204" pitchFamily="18" charset="0"/>
                        <a:cs typeface="Helvetica Neue" panose="02000503000000020004" pitchFamily="2" charset="0"/>
                      </a:rPr>
                      <m:t>𝝓</m:t>
                    </m:r>
                  </m:oMath>
                </a14:m>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in an ICAR model refers to the influence or impact that neighbouring locations have on each other. </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It means that the values or characteristics of one location are related to the values of its neighbouring locations</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Here, we are accounting for the spatial dependence i.e., neighbouring areas (or those closest to each other) are related than distant areas. </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Examples: Clusters of disease spread, urban development or from a climate point of view – temperature gradient or rainfall etc.,</a:t>
                </a:r>
              </a:p>
            </p:txBody>
          </p:sp>
        </mc:Choice>
        <mc:Fallback xmlns="">
          <p:sp>
            <p:nvSpPr>
              <p:cNvPr id="4" name="TextBox 3">
                <a:extLst>
                  <a:ext uri="{FF2B5EF4-FFF2-40B4-BE49-F238E27FC236}">
                    <a16:creationId xmlns:a16="http://schemas.microsoft.com/office/drawing/2014/main" id="{E341A181-2C62-F440-0980-4EB59079E91B}"/>
                  </a:ext>
                </a:extLst>
              </p:cNvPr>
              <p:cNvSpPr txBox="1">
                <a:spLocks noRot="1" noChangeAspect="1" noMove="1" noResize="1" noEditPoints="1" noAdjustHandles="1" noChangeArrowheads="1" noChangeShapeType="1" noTextEdit="1"/>
              </p:cNvSpPr>
              <p:nvPr/>
            </p:nvSpPr>
            <p:spPr>
              <a:xfrm>
                <a:off x="4064000" y="814744"/>
                <a:ext cx="7699777" cy="2523768"/>
              </a:xfrm>
              <a:prstGeom prst="rect">
                <a:avLst/>
              </a:prstGeom>
              <a:blipFill>
                <a:blip r:embed="rId4"/>
                <a:stretch>
                  <a:fillRect l="-165" t="-500"/>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4F5BCFC7-2AE7-10C4-DFBB-637500A26E19}"/>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Spatial structured and unstructured random effects [1]</a:t>
            </a:r>
          </a:p>
        </p:txBody>
      </p:sp>
      <p:sp>
        <p:nvSpPr>
          <p:cNvPr id="6" name="TextBox 5">
            <a:extLst>
              <a:ext uri="{FF2B5EF4-FFF2-40B4-BE49-F238E27FC236}">
                <a16:creationId xmlns:a16="http://schemas.microsoft.com/office/drawing/2014/main" id="{5846427F-89C8-CA40-04EA-1D4A4FCD8D37}"/>
              </a:ext>
            </a:extLst>
          </p:cNvPr>
          <p:cNvSpPr txBox="1"/>
          <p:nvPr/>
        </p:nvSpPr>
        <p:spPr>
          <a:xfrm>
            <a:off x="243154" y="5396925"/>
            <a:ext cx="3914775" cy="584775"/>
          </a:xfrm>
          <a:prstGeom prst="rect">
            <a:avLst/>
          </a:prstGeom>
          <a:noFill/>
        </p:spPr>
        <p:txBody>
          <a:bodyPr wrap="square" rtlCol="0">
            <a:spAutoFit/>
          </a:bodyPr>
          <a:lstStyle/>
          <a:p>
            <a:r>
              <a:rPr lang="en-GB" sz="1600" b="1" dirty="0">
                <a:latin typeface="HELVETICA NEUE LIGHT" panose="02000403000000020004" pitchFamily="2" charset="0"/>
                <a:ea typeface="HELVETICA NEUE LIGHT" panose="02000403000000020004" pitchFamily="2" charset="0"/>
              </a:rPr>
              <a:t>Adjacency matrix translated to nodes and edge format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2D65EA7-28FA-5A37-579D-67FF5079FF87}"/>
                  </a:ext>
                </a:extLst>
              </p:cNvPr>
              <p:cNvSpPr txBox="1"/>
              <p:nvPr/>
            </p:nvSpPr>
            <p:spPr>
              <a:xfrm>
                <a:off x="4157930" y="3581043"/>
                <a:ext cx="7605848" cy="2462213"/>
              </a:xfrm>
              <a:prstGeom prst="rect">
                <a:avLst/>
              </a:prstGeom>
              <a:noFill/>
            </p:spPr>
            <p:txBody>
              <a:bodyPr wrap="square" rtlCol="0">
                <a:spAutoFit/>
              </a:bodyPr>
              <a:lstStyle/>
              <a:p>
                <a:pPr marL="285750" indent="-285750">
                  <a:buFont typeface="Arial" panose="020B0604020202020204" pitchFamily="34" charset="0"/>
                  <a:buChar char="•"/>
                </a:pPr>
                <a:r>
                  <a:rPr lang="en-GB" sz="1400" b="1" dirty="0">
                    <a:latin typeface="Helvetica Neue" panose="02000503000000020004" pitchFamily="2" charset="0"/>
                    <a:ea typeface="Helvetica Neue" panose="02000503000000020004" pitchFamily="2" charset="0"/>
                    <a:cs typeface="Helvetica Neue" panose="02000503000000020004" pitchFamily="2" charset="0"/>
                  </a:rPr>
                  <a:t>Unstructured spatial random effects </a:t>
                </a:r>
                <a14:m>
                  <m:oMath xmlns:m="http://schemas.openxmlformats.org/officeDocument/2006/math">
                    <m:r>
                      <a:rPr lang="en-GB" sz="1400" b="1" i="1" smtClean="0">
                        <a:latin typeface="Cambria Math" panose="02040503050406030204" pitchFamily="18" charset="0"/>
                        <a:ea typeface="Cambria Math" panose="02040503050406030204" pitchFamily="18" charset="0"/>
                        <a:cs typeface="Helvetica Neue" panose="02000503000000020004" pitchFamily="2" charset="0"/>
                      </a:rPr>
                      <m:t>𝜽</m:t>
                    </m:r>
                  </m:oMath>
                </a14:m>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in an ICAR model refers to the unique characteristics or behaviours of the individual locations that are not influenced by their neighbouring locations.</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It means that the values or characteristics of one location are unrelated to the values of its neighbouring locations</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Hence, there’s may be no spatial dependence. </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Examples: Cultural boundaries or practices, language, unique landmarks, or a particular maybe housing style of patterns</a:t>
                </a:r>
              </a:p>
            </p:txBody>
          </p:sp>
        </mc:Choice>
        <mc:Fallback xmlns="">
          <p:sp>
            <p:nvSpPr>
              <p:cNvPr id="11" name="TextBox 10">
                <a:extLst>
                  <a:ext uri="{FF2B5EF4-FFF2-40B4-BE49-F238E27FC236}">
                    <a16:creationId xmlns:a16="http://schemas.microsoft.com/office/drawing/2014/main" id="{B2D65EA7-28FA-5A37-579D-67FF5079FF87}"/>
                  </a:ext>
                </a:extLst>
              </p:cNvPr>
              <p:cNvSpPr txBox="1">
                <a:spLocks noRot="1" noChangeAspect="1" noMove="1" noResize="1" noEditPoints="1" noAdjustHandles="1" noChangeArrowheads="1" noChangeShapeType="1" noTextEdit="1"/>
              </p:cNvSpPr>
              <p:nvPr/>
            </p:nvSpPr>
            <p:spPr>
              <a:xfrm>
                <a:off x="4157930" y="3581043"/>
                <a:ext cx="7605848" cy="2462213"/>
              </a:xfrm>
              <a:prstGeom prst="rect">
                <a:avLst/>
              </a:prstGeom>
              <a:blipFill>
                <a:blip r:embed="rId5"/>
                <a:stretch>
                  <a:fillRect l="-167" r="-500" b="-20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D7E2797-0BAF-5545-8F81-EF64DAD04284}"/>
                  </a:ext>
                </a:extLst>
              </p:cNvPr>
              <p:cNvSpPr txBox="1"/>
              <p:nvPr/>
            </p:nvSpPr>
            <p:spPr>
              <a:xfrm>
                <a:off x="1184275" y="6349378"/>
                <a:ext cx="9309100" cy="307777"/>
              </a:xfrm>
              <a:prstGeom prst="rect">
                <a:avLst/>
              </a:prstGeom>
              <a:solidFill>
                <a:schemeClr val="accent1">
                  <a:lumMod val="40000"/>
                  <a:lumOff val="60000"/>
                </a:schemeClr>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In an ICAR model, we can account for both these types of random effects by COMBINING them as </a:t>
                </a:r>
                <a14:m>
                  <m:oMath xmlns:m="http://schemas.openxmlformats.org/officeDocument/2006/math">
                    <m:r>
                      <a:rPr lang="en-GB" sz="1400" b="1" i="1" smtClean="0">
                        <a:latin typeface="Cambria Math" panose="02040503050406030204" pitchFamily="18" charset="0"/>
                        <a:ea typeface="Cambria Math" panose="02040503050406030204" pitchFamily="18" charset="0"/>
                        <a:cs typeface="Helvetica Neue" panose="02000503000000020004" pitchFamily="2" charset="0"/>
                      </a:rPr>
                      <m:t>𝝓</m:t>
                    </m:r>
                    <m:r>
                      <a:rPr lang="en-GB" sz="1400" b="1" i="1" smtClean="0">
                        <a:latin typeface="Cambria Math" panose="02040503050406030204" pitchFamily="18" charset="0"/>
                        <a:ea typeface="Cambria Math" panose="02040503050406030204" pitchFamily="18" charset="0"/>
                        <a:cs typeface="Helvetica Neue" panose="02000503000000020004" pitchFamily="2" charset="0"/>
                      </a:rPr>
                      <m:t>+</m:t>
                    </m:r>
                    <m:r>
                      <a:rPr lang="en-GB" sz="1400" b="1" i="1" smtClean="0">
                        <a:latin typeface="Cambria Math" panose="02040503050406030204" pitchFamily="18" charset="0"/>
                        <a:ea typeface="Cambria Math" panose="02040503050406030204" pitchFamily="18" charset="0"/>
                        <a:cs typeface="Helvetica Neue" panose="02000503000000020004" pitchFamily="2" charset="0"/>
                      </a:rPr>
                      <m:t>𝜽</m:t>
                    </m:r>
                  </m:oMath>
                </a14:m>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2" name="TextBox 11">
                <a:extLst>
                  <a:ext uri="{FF2B5EF4-FFF2-40B4-BE49-F238E27FC236}">
                    <a16:creationId xmlns:a16="http://schemas.microsoft.com/office/drawing/2014/main" id="{6D7E2797-0BAF-5545-8F81-EF64DAD04284}"/>
                  </a:ext>
                </a:extLst>
              </p:cNvPr>
              <p:cNvSpPr txBox="1">
                <a:spLocks noRot="1" noChangeAspect="1" noMove="1" noResize="1" noEditPoints="1" noAdjustHandles="1" noChangeArrowheads="1" noChangeShapeType="1" noTextEdit="1"/>
              </p:cNvSpPr>
              <p:nvPr/>
            </p:nvSpPr>
            <p:spPr>
              <a:xfrm>
                <a:off x="1184275" y="6349378"/>
                <a:ext cx="9309100" cy="307777"/>
              </a:xfrm>
              <a:prstGeom prst="rect">
                <a:avLst/>
              </a:prstGeom>
              <a:blipFill>
                <a:blip r:embed="rId6"/>
                <a:stretch>
                  <a:fillRect l="-272" t="-4000" b="-20000"/>
                </a:stretch>
              </a:blipFill>
            </p:spPr>
            <p:txBody>
              <a:bodyPr/>
              <a:lstStyle/>
              <a:p>
                <a:r>
                  <a:rPr lang="en-GB">
                    <a:noFill/>
                  </a:rPr>
                  <a:t> </a:t>
                </a:r>
              </a:p>
            </p:txBody>
          </p:sp>
        </mc:Fallback>
      </mc:AlternateContent>
    </p:spTree>
    <p:extLst>
      <p:ext uri="{BB962C8B-B14F-4D97-AF65-F5344CB8AC3E}">
        <p14:creationId xmlns:p14="http://schemas.microsoft.com/office/powerpoint/2010/main" val="611848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E19F2F4-6A3A-D36C-2D63-1E79C44DD214}"/>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pic>
        <p:nvPicPr>
          <p:cNvPr id="3" name="Picture 2" descr="A black and white drawing of a flower&#10;&#10;Description automatically generated with low confidence">
            <a:extLst>
              <a:ext uri="{FF2B5EF4-FFF2-40B4-BE49-F238E27FC236}">
                <a16:creationId xmlns:a16="http://schemas.microsoft.com/office/drawing/2014/main" id="{B53ED13E-C858-C32D-7873-7A6194DFD84E}"/>
              </a:ext>
            </a:extLst>
          </p:cNvPr>
          <p:cNvPicPr>
            <a:picLocks noChangeAspect="1"/>
          </p:cNvPicPr>
          <p:nvPr/>
        </p:nvPicPr>
        <p:blipFill rotWithShape="1">
          <a:blip r:embed="rId3"/>
          <a:srcRect l="8500" r="9497"/>
          <a:stretch/>
        </p:blipFill>
        <p:spPr>
          <a:xfrm>
            <a:off x="721360" y="754936"/>
            <a:ext cx="3332480" cy="4281170"/>
          </a:xfrm>
          <a:prstGeom prst="rect">
            <a:avLst/>
          </a:prstGeom>
        </p:spPr>
      </p:pic>
      <p:sp>
        <p:nvSpPr>
          <p:cNvPr id="5" name="TextBox 4">
            <a:extLst>
              <a:ext uri="{FF2B5EF4-FFF2-40B4-BE49-F238E27FC236}">
                <a16:creationId xmlns:a16="http://schemas.microsoft.com/office/drawing/2014/main" id="{4F5BCFC7-2AE7-10C4-DFBB-637500A26E19}"/>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Adding the spatial structured and unstructured effect to the model [2]</a:t>
            </a:r>
          </a:p>
        </p:txBody>
      </p:sp>
      <p:sp>
        <p:nvSpPr>
          <p:cNvPr id="6" name="TextBox 5">
            <a:extLst>
              <a:ext uri="{FF2B5EF4-FFF2-40B4-BE49-F238E27FC236}">
                <a16:creationId xmlns:a16="http://schemas.microsoft.com/office/drawing/2014/main" id="{5846427F-89C8-CA40-04EA-1D4A4FCD8D37}"/>
              </a:ext>
            </a:extLst>
          </p:cNvPr>
          <p:cNvSpPr txBox="1"/>
          <p:nvPr/>
        </p:nvSpPr>
        <p:spPr>
          <a:xfrm>
            <a:off x="236488" y="5038061"/>
            <a:ext cx="4368122" cy="307777"/>
          </a:xfrm>
          <a:prstGeom prst="rect">
            <a:avLst/>
          </a:prstGeom>
          <a:noFill/>
        </p:spPr>
        <p:txBody>
          <a:bodyPr wrap="square" rtlCol="0">
            <a:spAutoFit/>
          </a:bodyPr>
          <a:lstStyle/>
          <a:p>
            <a:r>
              <a:rPr lang="en-GB" sz="1400" b="1" dirty="0">
                <a:latin typeface="HELVETICA NEUE LIGHT" panose="02000403000000020004" pitchFamily="2" charset="0"/>
                <a:ea typeface="HELVETICA NEUE LIGHT" panose="02000403000000020004" pitchFamily="2" charset="0"/>
              </a:rPr>
              <a:t>Adjacency matrix translated to nodes and edge format</a:t>
            </a:r>
          </a:p>
        </p:txBody>
      </p:sp>
      <p:sp>
        <p:nvSpPr>
          <p:cNvPr id="9" name="TextBox 8">
            <a:extLst>
              <a:ext uri="{FF2B5EF4-FFF2-40B4-BE49-F238E27FC236}">
                <a16:creationId xmlns:a16="http://schemas.microsoft.com/office/drawing/2014/main" id="{591B62A6-6E79-503B-9AC3-ADBB5707AAD7}"/>
              </a:ext>
            </a:extLst>
          </p:cNvPr>
          <p:cNvSpPr txBox="1"/>
          <p:nvPr/>
        </p:nvSpPr>
        <p:spPr>
          <a:xfrm>
            <a:off x="198405" y="5655571"/>
            <a:ext cx="4738815"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Node1</a:t>
            </a:r>
            <a:r>
              <a:rPr lang="en-GB" sz="1000" dirty="0">
                <a:latin typeface="Helvetica Neue" panose="02000503000000020004" pitchFamily="2" charset="0"/>
                <a:ea typeface="Helvetica Neue" panose="02000503000000020004" pitchFamily="2" charset="0"/>
                <a:cs typeface="Helvetica Neue" panose="02000503000000020004" pitchFamily="2" charset="0"/>
              </a:rPr>
              <a:t> is the index area of interest;</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Node2</a:t>
            </a:r>
            <a:r>
              <a:rPr lang="en-GB" sz="1000" dirty="0">
                <a:latin typeface="Helvetica Neue" panose="02000503000000020004" pitchFamily="2" charset="0"/>
                <a:ea typeface="Helvetica Neue" panose="02000503000000020004" pitchFamily="2" charset="0"/>
                <a:cs typeface="Helvetica Neue" panose="02000503000000020004" pitchFamily="2" charset="0"/>
              </a:rPr>
              <a:t> is the neighbouring areas connected to the index area defined in Node1.</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N</a:t>
            </a:r>
            <a:r>
              <a:rPr lang="en-GB" sz="1000" dirty="0">
                <a:latin typeface="Helvetica Neue" panose="02000503000000020004" pitchFamily="2" charset="0"/>
                <a:ea typeface="Helvetica Neue" panose="02000503000000020004" pitchFamily="2" charset="0"/>
                <a:cs typeface="Helvetica Neue" panose="02000503000000020004" pitchFamily="2" charset="0"/>
              </a:rPr>
              <a:t> is the total number of areas.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F3B721E-554E-6ACD-A9FC-EA64EB1DAEF1}"/>
                  </a:ext>
                </a:extLst>
              </p:cNvPr>
              <p:cNvSpPr txBox="1"/>
              <p:nvPr/>
            </p:nvSpPr>
            <p:spPr>
              <a:xfrm>
                <a:off x="5049520" y="842021"/>
                <a:ext cx="6806521" cy="3377207"/>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combined random effects which is equivalent:</a:t>
                </a:r>
              </a:p>
              <a:p>
                <a:endParaRPr lang="en-GB"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l-GR" sz="1400" b="1" i="1" smtClean="0">
                          <a:latin typeface="Cambria Math" panose="02040503050406030204" pitchFamily="18" charset="0"/>
                          <a:ea typeface="Cambria Math" panose="02040503050406030204" pitchFamily="18" charset="0"/>
                        </a:rPr>
                        <m:t>𝝓</m:t>
                      </m:r>
                      <m:r>
                        <a:rPr lang="en-GB" sz="1400" b="1" i="1" smtClean="0">
                          <a:latin typeface="Cambria Math" panose="02040503050406030204" pitchFamily="18" charset="0"/>
                          <a:ea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𝜽</m:t>
                      </m:r>
                      <m:r>
                        <a:rPr lang="en-GB" sz="1400" b="1" i="0" smtClean="0">
                          <a:latin typeface="Cambria Math" panose="02040503050406030204" pitchFamily="18" charset="0"/>
                        </a:rPr>
                        <m:t>=</m:t>
                      </m:r>
                      <m:r>
                        <a:rPr lang="en-GB" sz="1400" b="1" i="1">
                          <a:latin typeface="Cambria Math" panose="02040503050406030204" pitchFamily="18" charset="0"/>
                          <a:ea typeface="Cambria Math" panose="02040503050406030204" pitchFamily="18" charset="0"/>
                        </a:rPr>
                        <m:t>𝝈</m:t>
                      </m:r>
                      <m:r>
                        <a:rPr lang="en-GB" sz="1400" b="1" i="1">
                          <a:latin typeface="Cambria Math" panose="02040503050406030204" pitchFamily="18" charset="0"/>
                          <a:ea typeface="Cambria Math" panose="02040503050406030204" pitchFamily="18" charset="0"/>
                        </a:rPr>
                        <m:t>(</m:t>
                      </m:r>
                      <m:rad>
                        <m:radPr>
                          <m:degHide m:val="on"/>
                          <m:ctrlPr>
                            <a:rPr lang="en-GB" sz="1400" b="1" i="1">
                              <a:latin typeface="Cambria Math" panose="02040503050406030204" pitchFamily="18" charset="0"/>
                              <a:ea typeface="Cambria Math" panose="02040503050406030204" pitchFamily="18" charset="0"/>
                            </a:rPr>
                          </m:ctrlPr>
                        </m:radPr>
                        <m:deg/>
                        <m:e>
                          <m:d>
                            <m:dPr>
                              <m:ctrlPr>
                                <a:rPr lang="en-GB" sz="1400" b="1" i="1">
                                  <a:latin typeface="Cambria Math" panose="02040503050406030204" pitchFamily="18" charset="0"/>
                                  <a:ea typeface="Cambria Math" panose="02040503050406030204" pitchFamily="18" charset="0"/>
                                </a:rPr>
                              </m:ctrlPr>
                            </m:dPr>
                            <m:e>
                              <m:r>
                                <a:rPr lang="en-GB" sz="1400" b="1" i="1">
                                  <a:latin typeface="Cambria Math" panose="02040503050406030204" pitchFamily="18" charset="0"/>
                                  <a:ea typeface="Cambria Math" panose="02040503050406030204" pitchFamily="18" charset="0"/>
                                </a:rPr>
                                <m:t>𝟏</m:t>
                              </m:r>
                              <m:r>
                                <a:rPr lang="en-GB" sz="1400" b="1" i="1">
                                  <a:latin typeface="Cambria Math" panose="02040503050406030204" pitchFamily="18" charset="0"/>
                                  <a:ea typeface="Cambria Math" panose="02040503050406030204" pitchFamily="18" charset="0"/>
                                </a:rPr>
                                <m:t>−</m:t>
                              </m:r>
                              <m:r>
                                <a:rPr lang="en-GB" sz="1400" b="1" i="1">
                                  <a:latin typeface="Cambria Math" panose="02040503050406030204" pitchFamily="18" charset="0"/>
                                  <a:ea typeface="Cambria Math" panose="02040503050406030204" pitchFamily="18" charset="0"/>
                                </a:rPr>
                                <m:t>𝝆</m:t>
                              </m:r>
                            </m:e>
                          </m:d>
                          <m:r>
                            <a:rPr lang="en-GB" sz="1400" b="1" i="1">
                              <a:latin typeface="Cambria Math" panose="02040503050406030204" pitchFamily="18" charset="0"/>
                              <a:ea typeface="Cambria Math" panose="02040503050406030204" pitchFamily="18" charset="0"/>
                            </a:rPr>
                            <m:t>𝜽</m:t>
                          </m:r>
                        </m:e>
                      </m:rad>
                      <m:r>
                        <a:rPr lang="en-GB" sz="1400" b="1" i="1">
                          <a:latin typeface="Cambria Math" panose="02040503050406030204" pitchFamily="18" charset="0"/>
                          <a:ea typeface="Cambria Math" panose="02040503050406030204" pitchFamily="18" charset="0"/>
                        </a:rPr>
                        <m:t>+</m:t>
                      </m:r>
                      <m:rad>
                        <m:radPr>
                          <m:degHide m:val="on"/>
                          <m:ctrlPr>
                            <a:rPr lang="en-GB" sz="1400" b="1" i="1">
                              <a:latin typeface="Cambria Math" panose="02040503050406030204" pitchFamily="18" charset="0"/>
                              <a:ea typeface="Cambria Math" panose="02040503050406030204" pitchFamily="18" charset="0"/>
                            </a:rPr>
                          </m:ctrlPr>
                        </m:radPr>
                        <m:deg/>
                        <m:e>
                          <m:r>
                            <a:rPr lang="en-GB" sz="1400" b="1" i="1" smtClean="0">
                              <a:latin typeface="Cambria Math" panose="02040503050406030204" pitchFamily="18" charset="0"/>
                              <a:ea typeface="Cambria Math" panose="02040503050406030204" pitchFamily="18" charset="0"/>
                            </a:rPr>
                            <m:t>(</m:t>
                          </m:r>
                          <m:r>
                            <a:rPr lang="en-GB" sz="1400" b="1" i="1">
                              <a:latin typeface="Cambria Math" panose="02040503050406030204" pitchFamily="18" charset="0"/>
                              <a:ea typeface="Cambria Math" panose="02040503050406030204" pitchFamily="18" charset="0"/>
                            </a:rPr>
                            <m:t>𝝆</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𝒔</m:t>
                          </m:r>
                          <m:r>
                            <a:rPr lang="en-GB" sz="1400" b="1" i="1" smtClean="0">
                              <a:latin typeface="Cambria Math" panose="02040503050406030204" pitchFamily="18" charset="0"/>
                              <a:ea typeface="Cambria Math" panose="02040503050406030204" pitchFamily="18" charset="0"/>
                            </a:rPr>
                            <m:t>)</m:t>
                          </m:r>
                          <m:r>
                            <a:rPr lang="en-GB" sz="1400" b="1" i="1">
                              <a:latin typeface="Cambria Math" panose="02040503050406030204" pitchFamily="18" charset="0"/>
                              <a:ea typeface="Cambria Math" panose="02040503050406030204" pitchFamily="18" charset="0"/>
                            </a:rPr>
                            <m:t>𝝓</m:t>
                          </m:r>
                        </m:e>
                      </m:rad>
                      <m:r>
                        <a:rPr lang="en-GB" sz="1400" b="1" i="1">
                          <a:latin typeface="Cambria Math" panose="02040503050406030204" pitchFamily="18" charset="0"/>
                          <a:ea typeface="Cambria Math" panose="02040503050406030204" pitchFamily="18" charset="0"/>
                        </a:rPr>
                        <m:t>)</m:t>
                      </m:r>
                    </m:oMath>
                  </m:oMathPara>
                </a14:m>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Where we use </a:t>
                </a: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𝜌</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as a proportion to represent the amount of variance that comes from the spatial random effect </a:t>
                </a: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𝜙</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While </a:t>
                </a:r>
                <a14:m>
                  <m:oMath xmlns:m="http://schemas.openxmlformats.org/officeDocument/2006/math">
                    <m:r>
                      <a:rPr lang="en-GB" sz="1400" b="0" i="0" smtClean="0">
                        <a:latin typeface="Cambria Math" panose="02040503050406030204" pitchFamily="18" charset="0"/>
                        <a:ea typeface="Cambria Math" panose="02040503050406030204" pitchFamily="18" charset="0"/>
                        <a:cs typeface="Helvetica Neue" panose="02000503000000020004" pitchFamily="2" charset="0"/>
                      </a:rPr>
                      <m:t>1−</m:t>
                    </m:r>
                    <m:r>
                      <a:rPr lang="en-GB" sz="1400" i="1">
                        <a:latin typeface="Cambria Math" panose="02040503050406030204" pitchFamily="18" charset="0"/>
                        <a:ea typeface="Cambria Math" panose="02040503050406030204" pitchFamily="18" charset="0"/>
                        <a:cs typeface="Helvetica Neue" panose="02000503000000020004" pitchFamily="2" charset="0"/>
                      </a:rPr>
                      <m:t>𝜌</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is the proportion of the variation that’s unstructured </a:t>
                </a: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𝜃</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𝜎</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is the overall error</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It is proposed to use a scaling factor </a:t>
                </a:r>
                <a:r>
                  <a:rPr lang="en-GB" sz="1400" i="1" dirty="0">
                    <a:latin typeface="Helvetica Neue" panose="02000503000000020004" pitchFamily="2" charset="0"/>
                    <a:ea typeface="Helvetica Neue" panose="02000503000000020004" pitchFamily="2" charset="0"/>
                    <a:cs typeface="Helvetica Neue" panose="02000503000000020004" pitchFamily="2" charset="0"/>
                  </a:rPr>
                  <a:t>s</a:t>
                </a:r>
                <a:r>
                  <a:rPr lang="en-GB" sz="1400" dirty="0">
                    <a:latin typeface="Helvetica Neue" panose="02000503000000020004" pitchFamily="2" charset="0"/>
                    <a:ea typeface="Helvetica Neue" panose="02000503000000020004" pitchFamily="2" charset="0"/>
                    <a:cs typeface="Helvetica Neue" panose="02000503000000020004" pitchFamily="2" charset="0"/>
                  </a:rPr>
                  <a:t> on the variance for the spatial random effects. This is computed from the geometric mean of </a:t>
                </a:r>
                <a14:m>
                  <m:oMath xmlns:m="http://schemas.openxmlformats.org/officeDocument/2006/math">
                    <m:sSub>
                      <m:sSubPr>
                        <m:ctrlPr>
                          <a:rPr lang="en-GB" sz="14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400" i="1" smtClean="0">
                            <a:latin typeface="Cambria Math" panose="02040503050406030204" pitchFamily="18" charset="0"/>
                            <a:ea typeface="Cambria Math" panose="02040503050406030204" pitchFamily="18" charset="0"/>
                            <a:cs typeface="Helvetica Neue" panose="02000503000000020004" pitchFamily="2" charset="0"/>
                          </a:rPr>
                          <m:t>𝜙</m:t>
                        </m:r>
                      </m:e>
                      <m:sub>
                        <m:r>
                          <a:rPr lang="en-GB" sz="1400" b="0" i="1" smtClean="0">
                            <a:latin typeface="Cambria Math" panose="02040503050406030204" pitchFamily="18" charset="0"/>
                            <a:ea typeface="Helvetica Neue" panose="02000503000000020004" pitchFamily="2" charset="0"/>
                            <a:cs typeface="Helvetica Neue" panose="02000503000000020004" pitchFamily="2" charset="0"/>
                          </a:rPr>
                          <m:t>𝑖</m:t>
                        </m:r>
                      </m:sub>
                    </m:sSub>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which are on the diagonals adjacency matrix when inverted.</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The prior distribution we use for </a:t>
                </a: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𝜌</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is beta(0.5, 0.5) (</a:t>
                </a:r>
                <a:r>
                  <a:rPr lang="en-GB"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red-line in graph</a:t>
                </a:r>
                <a:r>
                  <a:rPr lang="en-GB" sz="1400" dirty="0">
                    <a:latin typeface="Helvetica Neue" panose="02000503000000020004" pitchFamily="2" charset="0"/>
                    <a:ea typeface="Helvetica Neue" panose="02000503000000020004" pitchFamily="2" charset="0"/>
                    <a:cs typeface="Helvetica Neue" panose="02000503000000020004" pitchFamily="2" charset="0"/>
                  </a:rPr>
                  <a:t>)</a:t>
                </a:r>
              </a:p>
            </p:txBody>
          </p:sp>
        </mc:Choice>
        <mc:Fallback xmlns="">
          <p:sp>
            <p:nvSpPr>
              <p:cNvPr id="10" name="TextBox 9">
                <a:extLst>
                  <a:ext uri="{FF2B5EF4-FFF2-40B4-BE49-F238E27FC236}">
                    <a16:creationId xmlns:a16="http://schemas.microsoft.com/office/drawing/2014/main" id="{CF3B721E-554E-6ACD-A9FC-EA64EB1DAEF1}"/>
                  </a:ext>
                </a:extLst>
              </p:cNvPr>
              <p:cNvSpPr txBox="1">
                <a:spLocks noRot="1" noChangeAspect="1" noMove="1" noResize="1" noEditPoints="1" noAdjustHandles="1" noChangeArrowheads="1" noChangeShapeType="1" noTextEdit="1"/>
              </p:cNvSpPr>
              <p:nvPr/>
            </p:nvSpPr>
            <p:spPr>
              <a:xfrm>
                <a:off x="5049520" y="842021"/>
                <a:ext cx="6806521" cy="3377207"/>
              </a:xfrm>
              <a:prstGeom prst="rect">
                <a:avLst/>
              </a:prstGeom>
              <a:blipFill>
                <a:blip r:embed="rId4"/>
                <a:stretch>
                  <a:fillRect l="-186" t="-749" r="-745" b="-749"/>
                </a:stretch>
              </a:blipFill>
            </p:spPr>
            <p:txBody>
              <a:bodyPr/>
              <a:lstStyle/>
              <a:p>
                <a:r>
                  <a:rPr lang="en-GB">
                    <a:noFill/>
                  </a:rPr>
                  <a:t> </a:t>
                </a:r>
              </a:p>
            </p:txBody>
          </p:sp>
        </mc:Fallback>
      </mc:AlternateContent>
      <p:pic>
        <p:nvPicPr>
          <p:cNvPr id="12" name="Picture 11" descr="Chart&#10;&#10;Description automatically generated">
            <a:extLst>
              <a:ext uri="{FF2B5EF4-FFF2-40B4-BE49-F238E27FC236}">
                <a16:creationId xmlns:a16="http://schemas.microsoft.com/office/drawing/2014/main" id="{B7E247D4-8129-098E-28E6-96FCE817AEAB}"/>
              </a:ext>
            </a:extLst>
          </p:cNvPr>
          <p:cNvPicPr>
            <a:picLocks noChangeAspect="1"/>
          </p:cNvPicPr>
          <p:nvPr/>
        </p:nvPicPr>
        <p:blipFill>
          <a:blip r:embed="rId5"/>
          <a:stretch>
            <a:fillRect/>
          </a:stretch>
        </p:blipFill>
        <p:spPr>
          <a:xfrm>
            <a:off x="5155379" y="4307590"/>
            <a:ext cx="2993928" cy="23789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CC0FF8F-540C-A417-4B55-C7031BA82F4D}"/>
                  </a:ext>
                </a:extLst>
              </p:cNvPr>
              <p:cNvSpPr txBox="1"/>
              <p:nvPr/>
            </p:nvSpPr>
            <p:spPr>
              <a:xfrm>
                <a:off x="6268719" y="6488668"/>
                <a:ext cx="109564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ea typeface="Cambria Math" panose="02040503050406030204" pitchFamily="18" charset="0"/>
                          <a:cs typeface="Helvetica Neue" panose="02000503000000020004" pitchFamily="2" charset="0"/>
                        </a:rPr>
                        <m:t>𝜌</m:t>
                      </m:r>
                    </m:oMath>
                  </m:oMathPara>
                </a14:m>
                <a:endParaRPr lang="en-GB" dirty="0"/>
              </a:p>
            </p:txBody>
          </p:sp>
        </mc:Choice>
        <mc:Fallback xmlns="">
          <p:sp>
            <p:nvSpPr>
              <p:cNvPr id="14" name="TextBox 13">
                <a:extLst>
                  <a:ext uri="{FF2B5EF4-FFF2-40B4-BE49-F238E27FC236}">
                    <a16:creationId xmlns:a16="http://schemas.microsoft.com/office/drawing/2014/main" id="{4CC0FF8F-540C-A417-4B55-C7031BA82F4D}"/>
                  </a:ext>
                </a:extLst>
              </p:cNvPr>
              <p:cNvSpPr txBox="1">
                <a:spLocks noRot="1" noChangeAspect="1" noMove="1" noResize="1" noEditPoints="1" noAdjustHandles="1" noChangeArrowheads="1" noChangeShapeType="1" noTextEdit="1"/>
              </p:cNvSpPr>
              <p:nvPr/>
            </p:nvSpPr>
            <p:spPr>
              <a:xfrm>
                <a:off x="6268719" y="6488668"/>
                <a:ext cx="1095641" cy="369332"/>
              </a:xfrm>
              <a:prstGeom prst="rect">
                <a:avLst/>
              </a:prstGeom>
              <a:blipFill>
                <a:blip r:embed="rId6"/>
                <a:stretch>
                  <a:fillRect b="-10000"/>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80E60082-9337-4C2E-6141-645FB0134B6C}"/>
              </a:ext>
            </a:extLst>
          </p:cNvPr>
          <p:cNvSpPr txBox="1"/>
          <p:nvPr/>
        </p:nvSpPr>
        <p:spPr>
          <a:xfrm>
            <a:off x="264838" y="6287823"/>
            <a:ext cx="3960940" cy="430887"/>
          </a:xfrm>
          <a:prstGeom prst="rect">
            <a:avLst/>
          </a:prstGeom>
          <a:solidFill>
            <a:schemeClr val="accent1">
              <a:lumMod val="20000"/>
              <a:lumOff val="80000"/>
            </a:schemeClr>
          </a:solidFill>
        </p:spPr>
        <p:txBody>
          <a:bodyPr wrap="square" rtlCol="0">
            <a:spAutoFit/>
          </a:bodyPr>
          <a:lstStyle/>
          <a:p>
            <a:r>
              <a:rPr lang="en-GB" sz="1100" dirty="0">
                <a:latin typeface="Cambria Math" panose="02040503050406030204" pitchFamily="18" charset="0"/>
                <a:ea typeface="Cambria Math" panose="02040503050406030204" pitchFamily="18" charset="0"/>
                <a:cs typeface="Helvetica Neue" panose="02000503000000020004" pitchFamily="2" charset="0"/>
              </a:rPr>
              <a:t>target += -0.5*</a:t>
            </a:r>
            <a:r>
              <a:rPr lang="en-GB" sz="1100" dirty="0" err="1">
                <a:latin typeface="Cambria Math" panose="02040503050406030204" pitchFamily="18" charset="0"/>
                <a:ea typeface="Cambria Math" panose="02040503050406030204" pitchFamily="18" charset="0"/>
                <a:cs typeface="Helvetica Neue" panose="02000503000000020004" pitchFamily="2" charset="0"/>
              </a:rPr>
              <a:t>dot_self</a:t>
            </a:r>
            <a:r>
              <a:rPr lang="en-GB" sz="1100" dirty="0">
                <a:latin typeface="Cambria Math" panose="02040503050406030204" pitchFamily="18" charset="0"/>
                <a:ea typeface="Cambria Math" panose="02040503050406030204" pitchFamily="18" charset="0"/>
                <a:cs typeface="Helvetica Neue" panose="02000503000000020004" pitchFamily="2" charset="0"/>
              </a:rPr>
              <a:t>(phi[node1] – phi[node2])</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sum(phi) ~ normal(0, 0.001*N)</a:t>
            </a:r>
          </a:p>
        </p:txBody>
      </p:sp>
    </p:spTree>
    <p:extLst>
      <p:ext uri="{BB962C8B-B14F-4D97-AF65-F5344CB8AC3E}">
        <p14:creationId xmlns:p14="http://schemas.microsoft.com/office/powerpoint/2010/main" val="3559999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D1C5B4-8BFF-C646-B7F0-9ACBF439C60E}"/>
                  </a:ext>
                </a:extLst>
              </p:cNvPr>
              <p:cNvSpPr txBox="1"/>
              <p:nvPr/>
            </p:nvSpPr>
            <p:spPr>
              <a:xfrm>
                <a:off x="6400800" y="1725822"/>
                <a:ext cx="5526362" cy="983987"/>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dirty="0"/>
                  <a:t>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𝑌</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 ~ </m:t>
                    </m:r>
                    <m:r>
                      <m:rPr>
                        <m:sty m:val="p"/>
                      </m:rPr>
                      <a:rPr lang="en-GB" sz="1400" b="0" i="0" smtClean="0">
                        <a:latin typeface="Cambria Math" panose="02040503050406030204" pitchFamily="18" charset="0"/>
                      </a:rPr>
                      <m:t>Poisson</m:t>
                    </m:r>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𝑖</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𝑟</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oMath>
                </a14:m>
                <a:endParaRPr lang="en-GB" sz="1400" dirty="0"/>
              </a:p>
              <a:p>
                <a:endParaRPr lang="en-GB" sz="1400" dirty="0"/>
              </a:p>
              <a:p>
                <a:pPr marL="285750" indent="-285750">
                  <a:buFont typeface="Wingdings" pitchFamily="2" charset="2"/>
                  <a:buChar char="§"/>
                </a:pPr>
                <a14:m>
                  <m:oMath xmlns:m="http://schemas.openxmlformats.org/officeDocument/2006/math">
                    <m:sSub>
                      <m:sSubPr>
                        <m:ctrlPr>
                          <a:rPr lang="en-GB" sz="1400" b="0" i="1" smtClean="0">
                            <a:latin typeface="Cambria Math" panose="02040503050406030204" pitchFamily="18" charset="0"/>
                          </a:rPr>
                        </m:ctrlPr>
                      </m:sSubPr>
                      <m:e>
                        <m:r>
                          <m:rPr>
                            <m:sty m:val="p"/>
                          </m:rPr>
                          <a:rPr lang="en-GB" sz="1400" b="0" i="0" smtClean="0">
                            <a:latin typeface="Cambria Math" panose="02040503050406030204" pitchFamily="18" charset="0"/>
                          </a:rPr>
                          <m:t>log</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rPr>
                      <m:t>+</m:t>
                    </m:r>
                    <m:nary>
                      <m:naryPr>
                        <m:chr m:val="∑"/>
                        <m:subHide m:val="on"/>
                        <m:supHide m:val="on"/>
                        <m:ctrlPr>
                          <a:rPr lang="en-GB" sz="1400" b="0" i="1" smtClean="0">
                            <a:latin typeface="Cambria Math" panose="02040503050406030204" pitchFamily="18" charset="0"/>
                          </a:rPr>
                        </m:ctrlPr>
                      </m:naryPr>
                      <m:sub/>
                      <m:sup/>
                      <m:e>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rPr>
                              <m:t>𝑘</m:t>
                            </m:r>
                          </m:sub>
                        </m:sSub>
                      </m:e>
                    </m:nary>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𝑋</m:t>
                        </m:r>
                      </m:e>
                      <m:sub>
                        <m:r>
                          <a:rPr lang="en-GB" sz="1400" b="0" i="1" smtClean="0">
                            <a:latin typeface="Cambria Math" panose="02040503050406030204" pitchFamily="18" charset="0"/>
                          </a:rPr>
                          <m:t>𝑖</m:t>
                        </m:r>
                        <m:r>
                          <a:rPr lang="en-GB" sz="1400" b="0" i="1" smtClean="0">
                            <a:latin typeface="Cambria Math" panose="02040503050406030204" pitchFamily="18" charset="0"/>
                          </a:rPr>
                          <m:t>,</m:t>
                        </m:r>
                        <m:r>
                          <a:rPr lang="en-GB" sz="1400" b="0" i="1" smtClean="0">
                            <a:latin typeface="Cambria Math" panose="02040503050406030204" pitchFamily="18" charset="0"/>
                          </a:rPr>
                          <m:t>𝑘</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log</m:t>
                    </m:r>
                    <m:d>
                      <m:dPr>
                        <m:ctrlPr>
                          <a:rPr lang="en-GB" sz="1400" b="0" i="1" smtClean="0">
                            <a:latin typeface="Cambria Math" panose="02040503050406030204" pitchFamily="18" charset="0"/>
                            <a:ea typeface="Cambria Math" panose="02040503050406030204" pitchFamily="18" charset="0"/>
                          </a:rPr>
                        </m:ctrlPr>
                      </m:dPr>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𝐸</m:t>
                            </m:r>
                          </m:e>
                          <m:sub>
                            <m:r>
                              <a:rPr lang="en-GB" sz="1400" b="0" i="1" smtClean="0">
                                <a:latin typeface="Cambria Math" panose="02040503050406030204" pitchFamily="18" charset="0"/>
                                <a:ea typeface="Cambria Math" panose="02040503050406030204" pitchFamily="18" charset="0"/>
                              </a:rPr>
                              <m:t>𝑖</m:t>
                            </m:r>
                          </m:sub>
                        </m:sSub>
                      </m:e>
                    </m:d>
                  </m:oMath>
                </a14:m>
                <a:endParaRPr lang="en-GB" sz="1400" b="0" i="0" dirty="0">
                  <a:latin typeface="Cambria Math" panose="02040503050406030204" pitchFamily="18" charset="0"/>
                  <a:ea typeface="Cambria Math" panose="02040503050406030204" pitchFamily="18" charset="0"/>
                </a:endParaRPr>
              </a:p>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where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14:m>
                  <m:oMath xmlns:m="http://schemas.openxmlformats.org/officeDocument/2006/math">
                    <m:r>
                      <a:rPr lang="en-GB" sz="1400" b="0" i="0"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𝜌</m:t>
                            </m:r>
                          </m:e>
                        </m:d>
                        <m:r>
                          <a:rPr lang="en-GB" sz="1400" i="1">
                            <a:latin typeface="Cambria Math" panose="02040503050406030204" pitchFamily="18" charset="0"/>
                            <a:ea typeface="Cambria Math" panose="02040503050406030204" pitchFamily="18" charset="0"/>
                          </a:rPr>
                          <m:t>𝜃</m:t>
                        </m:r>
                      </m:e>
                    </m:rad>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r>
                          <a:rPr lang="en-GB" sz="1400" i="1">
                            <a:latin typeface="Cambria Math" panose="02040503050406030204" pitchFamily="18" charset="0"/>
                            <a:ea typeface="Cambria Math" panose="02040503050406030204" pitchFamily="18" charset="0"/>
                          </a:rPr>
                          <m:t>((</m:t>
                        </m:r>
                        <m:f>
                          <m:fPr>
                            <m:type m:val="lin"/>
                            <m:ctrlPr>
                              <a:rPr lang="en-GB" sz="1400" i="1">
                                <a:latin typeface="Cambria Math" panose="02040503050406030204" pitchFamily="18" charset="0"/>
                                <a:ea typeface="Cambria Math" panose="02040503050406030204" pitchFamily="18" charset="0"/>
                              </a:rPr>
                            </m:ctrlPr>
                          </m:fPr>
                          <m:num>
                            <m:r>
                              <a:rPr lang="en-GB" sz="1400" i="1">
                                <a:latin typeface="Cambria Math" panose="02040503050406030204" pitchFamily="18" charset="0"/>
                                <a:ea typeface="Cambria Math" panose="02040503050406030204" pitchFamily="18" charset="0"/>
                              </a:rPr>
                              <m:t>𝜌</m:t>
                            </m:r>
                          </m:num>
                          <m:den>
                            <m:r>
                              <a:rPr lang="en-GB" sz="1400" i="1">
                                <a:latin typeface="Cambria Math" panose="02040503050406030204" pitchFamily="18" charset="0"/>
                                <a:ea typeface="Cambria Math" panose="02040503050406030204" pitchFamily="18" charset="0"/>
                              </a:rPr>
                              <m:t>𝑠</m:t>
                            </m:r>
                          </m:den>
                        </m:f>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𝜙</m:t>
                        </m:r>
                      </m:e>
                    </m:rad>
                    <m:r>
                      <a:rPr lang="en-GB" sz="1400" i="1">
                        <a:latin typeface="Cambria Math" panose="02040503050406030204" pitchFamily="18" charset="0"/>
                        <a:ea typeface="Cambria Math" panose="02040503050406030204" pitchFamily="18" charset="0"/>
                      </a:rPr>
                      <m:t>)</m:t>
                    </m:r>
                  </m:oMath>
                </a14:m>
                <a:endParaRPr lang="en-GB" sz="1400" dirty="0"/>
              </a:p>
            </p:txBody>
          </p:sp>
        </mc:Choice>
        <mc:Fallback xmlns="">
          <p:sp>
            <p:nvSpPr>
              <p:cNvPr id="8" name="TextBox 7">
                <a:extLst>
                  <a:ext uri="{FF2B5EF4-FFF2-40B4-BE49-F238E27FC236}">
                    <a16:creationId xmlns:a16="http://schemas.microsoft.com/office/drawing/2014/main" id="{7DD1C5B4-8BFF-C646-B7F0-9ACBF439C60E}"/>
                  </a:ext>
                </a:extLst>
              </p:cNvPr>
              <p:cNvSpPr txBox="1">
                <a:spLocks noRot="1" noChangeAspect="1" noMove="1" noResize="1" noEditPoints="1" noAdjustHandles="1" noChangeArrowheads="1" noChangeShapeType="1" noTextEdit="1"/>
              </p:cNvSpPr>
              <p:nvPr/>
            </p:nvSpPr>
            <p:spPr>
              <a:xfrm>
                <a:off x="6400800" y="1725822"/>
                <a:ext cx="5526362" cy="983987"/>
              </a:xfrm>
              <a:prstGeom prst="rect">
                <a:avLst/>
              </a:prstGeom>
              <a:blipFill>
                <a:blip r:embed="rId3"/>
                <a:stretch>
                  <a:fillRect l="-1831" b="-52500"/>
                </a:stretch>
              </a:blipFill>
              <a:ln>
                <a:solidFill>
                  <a:schemeClr val="accent1">
                    <a:lumMod val="40000"/>
                    <a:lumOff val="60000"/>
                  </a:schemeClr>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CF0DEB9-DD20-544B-B869-BF084ECCED2F}"/>
                  </a:ext>
                </a:extLst>
              </p:cNvPr>
              <p:cNvSpPr txBox="1"/>
              <p:nvPr/>
            </p:nvSpPr>
            <p:spPr>
              <a:xfrm>
                <a:off x="160454" y="1204663"/>
                <a:ext cx="5878895" cy="4374852"/>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𝑌</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counts of observed cases of road accidents across LAs (outcome)</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𝑋</m:t>
                        </m:r>
                      </m:e>
                      <m:sub>
                        <m:r>
                          <a:rPr lang="en-GB" sz="1400" b="0" i="1" smtClean="0">
                            <a:latin typeface="Cambria Math" panose="02040503050406030204" pitchFamily="18" charset="0"/>
                            <a:ea typeface="Helvetica Neue Light" panose="02000403000000020004" pitchFamily="2" charset="0"/>
                          </a:rPr>
                          <m:t>𝑖</m:t>
                        </m:r>
                        <m:r>
                          <a:rPr lang="en-GB" sz="1400" b="0" i="1" smtClean="0">
                            <a:latin typeface="Cambria Math" panose="02040503050406030204" pitchFamily="18" charset="0"/>
                            <a:ea typeface="Helvetica Neue Light" panose="02000403000000020004" pitchFamily="2" charset="0"/>
                          </a:rPr>
                          <m:t>,</m:t>
                        </m:r>
                        <m:r>
                          <a:rPr lang="en-GB" sz="1400" b="0" i="1" smtClean="0">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independent variables (single variable for IMD at LA-level) </a:t>
                </a:r>
              </a:p>
              <a:p>
                <a14:m>
                  <m:oMath xmlns:m="http://schemas.openxmlformats.org/officeDocument/2006/math">
                    <m:sSub>
                      <m:sSubPr>
                        <m:ctrlPr>
                          <a:rPr lang="en-GB" sz="1400" i="1" dirty="0" smtClean="0">
                            <a:latin typeface="Cambria Math" panose="02040503050406030204" pitchFamily="18" charset="0"/>
                            <a:ea typeface="Helvetica Neue Light" panose="02000403000000020004" pitchFamily="2" charset="0"/>
                          </a:rPr>
                        </m:ctrlPr>
                      </m:sSubPr>
                      <m:e>
                        <m:r>
                          <a:rPr lang="en-GB" sz="1400" b="0" i="1" dirty="0" smtClean="0">
                            <a:latin typeface="Cambria Math" panose="02040503050406030204" pitchFamily="18" charset="0"/>
                            <a:ea typeface="Helvetica Neue Light" panose="02000403000000020004" pitchFamily="2" charset="0"/>
                          </a:rPr>
                          <m:t>𝐸</m:t>
                        </m:r>
                      </m:e>
                      <m:sub>
                        <m:r>
                          <a:rPr lang="en-GB" sz="1400" b="0" i="1" dirty="0"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expected counts of road accident cases (derived from</a:t>
                </a:r>
                <a14:m>
                  <m:oMath xmlns:m="http://schemas.openxmlformats.org/officeDocument/2006/math">
                    <m:r>
                      <a:rPr lang="en-GB" sz="1400" dirty="0">
                        <a:latin typeface="Cambria Math" panose="02040503050406030204" pitchFamily="18" charset="0"/>
                        <a:ea typeface="Helvetica Neue Light" panose="02000403000000020004" pitchFamily="2" charset="0"/>
                      </a:rPr>
                      <m:t> </m:t>
                    </m:r>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r>
                      <a:rPr lang="en-GB" sz="1400" b="0" i="1" smtClean="0">
                        <a:latin typeface="Cambria Math" panose="02040503050406030204" pitchFamily="18" charset="0"/>
                        <a:ea typeface="Helvetica Neue Light" panose="02000403000000020004" pitchFamily="2" charset="0"/>
                      </a:rPr>
                      <m:t>𝑅</m:t>
                    </m:r>
                  </m:oMath>
                </a14:m>
                <a:r>
                  <a:rPr lang="en-GB" sz="1400" dirty="0">
                    <a:latin typeface="Helvetica Neue Light" panose="02000403000000020004" pitchFamily="2" charset="0"/>
                    <a:ea typeface="Helvetica Neue Light" panose="02000403000000020004" pitchFamily="2" charset="0"/>
                  </a:rPr>
                  <a:t>)</a:t>
                </a:r>
              </a:p>
              <a:p>
                <a:r>
                  <a:rPr lang="en-GB" sz="1400" i="1" dirty="0">
                    <a:latin typeface="Cambria Math" panose="02040503050406030204" pitchFamily="18" charset="0"/>
                    <a:ea typeface="Cambria Math" panose="02040503050406030204" pitchFamily="18" charset="0"/>
                  </a:rPr>
                  <a:t>R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overall rate for the entire study location (not for each area)</a:t>
                </a:r>
                <a:endParaRPr lang="en-GB" sz="1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𝑟</m:t>
                        </m:r>
                      </m:e>
                      <m:sub>
                        <m:r>
                          <a:rPr lang="en-GB" sz="1400" b="0" i="1" smtClean="0">
                            <a:latin typeface="Cambria Math" panose="02040503050406030204" pitchFamily="18" charset="0"/>
                            <a:ea typeface="Cambria Math" panose="02040503050406030204" pitchFamily="18" charset="0"/>
                          </a:rPr>
                          <m:t>𝑖</m:t>
                        </m:r>
                      </m:sub>
                    </m:sSub>
                  </m:oMath>
                </a14:m>
                <a:r>
                  <a:rPr lang="en-GB" sz="1400" dirty="0">
                    <a:latin typeface="Helvetica Neue Light" panose="02000403000000020004" pitchFamily="2" charset="0"/>
                    <a:ea typeface="Helvetica Neue Light" panose="02000403000000020004" pitchFamily="2" charset="0"/>
                  </a:rPr>
                  <a:t> is some area-specific rates (this is specified in Poisson statement)</a:t>
                </a:r>
              </a:p>
              <a:p>
                <a:endParaRPr lang="en-GB" sz="1600" i="1" dirty="0">
                  <a:latin typeface="Cambria Math" panose="02040503050406030204" pitchFamily="18" charset="0"/>
                  <a:ea typeface="Cambria Math" panose="02040503050406030204" pitchFamily="18"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r>
                      <a:rPr lang="en-GB" sz="1400" i="1" smtClean="0">
                        <a:latin typeface="Cambria Math" panose="02040503050406030204" pitchFamily="18" charset="0"/>
                        <a:ea typeface="Cambria Math" panose="02040503050406030204" pitchFamily="18" charset="0"/>
                      </a:rPr>
                      <m:t>𝛼</m:t>
                    </m:r>
                  </m:oMath>
                </a14:m>
                <a:r>
                  <a:rPr lang="en-GB" sz="1400" dirty="0">
                    <a:latin typeface="Helvetica Neue Light" panose="02000403000000020004" pitchFamily="2" charset="0"/>
                    <a:ea typeface="Helvetica Neue Light" panose="02000403000000020004" pitchFamily="2" charset="0"/>
                  </a:rPr>
                  <a:t> is the overall risk of road accidents in the entire study area (intercept)</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oMath>
                </a14:m>
                <a:r>
                  <a:rPr lang="en-GB" sz="1400" dirty="0">
                    <a:latin typeface="Helvetica Neue Light" panose="02000403000000020004" pitchFamily="2" charset="0"/>
                    <a:ea typeface="Helvetica Neue Light" panose="02000403000000020004" pitchFamily="2" charset="0"/>
                  </a:rPr>
                  <a:t> measures the overall associated risk between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𝑋</m:t>
                        </m:r>
                      </m:e>
                      <m:sub>
                        <m:r>
                          <a:rPr lang="en-GB" sz="1400" i="1">
                            <a:latin typeface="Cambria Math" panose="02040503050406030204" pitchFamily="18" charset="0"/>
                            <a:ea typeface="Helvetica Neue Light" panose="02000403000000020004" pitchFamily="2" charset="0"/>
                          </a:rPr>
                          <m:t>𝑖</m:t>
                        </m:r>
                        <m:r>
                          <a:rPr lang="en-GB" sz="1400" i="1">
                            <a:latin typeface="Cambria Math" panose="02040503050406030204" pitchFamily="18" charset="0"/>
                            <a:ea typeface="Helvetica Neue Light" panose="02000403000000020004" pitchFamily="2" charset="0"/>
                          </a:rPr>
                          <m:t>,</m:t>
                        </m:r>
                        <m:r>
                          <a:rPr lang="en-GB" sz="1400" i="1">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the area-specific spatial random effects</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ea typeface="Cambria Math" panose="02040503050406030204" pitchFamily="18" charset="0"/>
                          </a:rPr>
                          <m:t>𝑖</m:t>
                        </m:r>
                      </m:sub>
                    </m:sSub>
                  </m:oMath>
                </a14:m>
                <a:r>
                  <a:rPr lang="en-GB" sz="1400" i="1" dirty="0">
                    <a:latin typeface="Cambria Math" panose="02040503050406030204" pitchFamily="18" charset="0"/>
                    <a:ea typeface="Cambria Math" panose="02040503050406030204" pitchFamily="18" charset="0"/>
                  </a:rPr>
                  <a:t> </a:t>
                </a:r>
                <a:r>
                  <a:rPr lang="en-GB" sz="1400" dirty="0">
                    <a:latin typeface="Helvetica Neue Light" panose="02000403000000020004" pitchFamily="2" charset="0"/>
                    <a:ea typeface="Helvetica Neue Light" panose="02000403000000020004" pitchFamily="2" charset="0"/>
                  </a:rPr>
                  <a:t>are the area-specific unstructured random effects</a:t>
                </a:r>
                <a:endParaRPr lang="en-GB" sz="1400" i="1" dirty="0">
                  <a:latin typeface="Cambria Math" panose="02040503050406030204" pitchFamily="18" charset="0"/>
                  <a:ea typeface="Cambria Math" panose="02040503050406030204" pitchFamily="18" charset="0"/>
                </a:endParaRPr>
              </a:p>
              <a:p>
                <a14:m>
                  <m:oMath xmlns:m="http://schemas.openxmlformats.org/officeDocument/2006/math">
                    <m:r>
                      <a:rPr lang="en-GB" sz="1400" i="1" smtClean="0">
                        <a:latin typeface="Cambria Math" panose="02040503050406030204" pitchFamily="18" charset="0"/>
                        <a:ea typeface="Cambria Math" panose="02040503050406030204" pitchFamily="18" charset="0"/>
                      </a:rPr>
                      <m:t>𝜎</m:t>
                    </m:r>
                  </m:oMath>
                </a14:m>
                <a:r>
                  <a:rPr lang="en-GB" sz="1400" dirty="0">
                    <a:latin typeface="Helvetica Neue Light" panose="02000403000000020004" pitchFamily="2" charset="0"/>
                    <a:ea typeface="Helvetica Neue Light" panose="02000403000000020004" pitchFamily="2" charset="0"/>
                  </a:rPr>
                  <a:t> an overall error term</a:t>
                </a:r>
              </a:p>
              <a:p>
                <a:endParaRPr lang="en-GB" sz="1400" dirty="0">
                  <a:latin typeface="Helvetica Neue Light" panose="02000403000000020004" pitchFamily="2" charset="0"/>
                  <a:ea typeface="Helvetica Neue Light" panose="020004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Model Calibration</a:t>
                </a:r>
              </a:p>
              <a:p>
                <a:pPr marL="285750" indent="-285750">
                  <a:buFont typeface="Arial" panose="020B0604020202020204" pitchFamily="34" charset="0"/>
                  <a:buChar char="•"/>
                </a:pPr>
                <a14:m>
                  <m:oMath xmlns:m="http://schemas.openxmlformats.org/officeDocument/2006/math">
                    <m:r>
                      <a:rPr lang="en-GB" sz="1400" i="1" smtClean="0">
                        <a:latin typeface="Cambria Math" panose="02040503050406030204" pitchFamily="18" charset="0"/>
                        <a:ea typeface="Cambria Math" panose="02040503050406030204" pitchFamily="18" charset="0"/>
                      </a:rPr>
                      <m:t>𝜌</m:t>
                    </m:r>
                  </m:oMath>
                </a14:m>
                <a:r>
                  <a:rPr lang="en-GB" sz="1400" dirty="0">
                    <a:latin typeface="Helvetica Neue Light" panose="02000403000000020004" pitchFamily="2" charset="0"/>
                    <a:ea typeface="Helvetica Neue Light" panose="02000403000000020004" pitchFamily="2" charset="0"/>
                  </a:rPr>
                  <a:t> is the proportion that’s set by the user to state the how much variance comes from either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or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en-GB" sz="1400" i="1">
                            <a:latin typeface="Cambria Math" panose="02040503050406030204" pitchFamily="18" charset="0"/>
                            <a:ea typeface="Cambria Math" panose="02040503050406030204" pitchFamily="18" charset="0"/>
                          </a:rPr>
                          <m:t>𝑖</m:t>
                        </m:r>
                      </m:sub>
                    </m:sSub>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combined random effects which is equivalent to </a:t>
                </a:r>
                <a14:m>
                  <m:oMath xmlns:m="http://schemas.openxmlformats.org/officeDocument/2006/math">
                    <m:r>
                      <a:rPr lang="en-GB" sz="1400" b="0" i="1">
                        <a:latin typeface="Cambria Math" panose="02040503050406030204" pitchFamily="18" charset="0"/>
                        <a:ea typeface="Cambria Math" panose="02040503050406030204" pitchFamily="18" charset="0"/>
                      </a:rPr>
                      <m:t>𝜎</m:t>
                    </m:r>
                    <m:r>
                      <a:rPr lang="en-GB" sz="1400" b="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b="0" i="1">
                                <a:latin typeface="Cambria Math" panose="02040503050406030204" pitchFamily="18" charset="0"/>
                                <a:ea typeface="Cambria Math" panose="02040503050406030204" pitchFamily="18" charset="0"/>
                              </a:rPr>
                              <m:t>1−</m:t>
                            </m:r>
                            <m:r>
                              <a:rPr lang="en-GB" sz="1400" b="0" i="1">
                                <a:latin typeface="Cambria Math" panose="02040503050406030204" pitchFamily="18" charset="0"/>
                                <a:ea typeface="Cambria Math" panose="02040503050406030204" pitchFamily="18" charset="0"/>
                              </a:rPr>
                              <m:t>𝜌</m:t>
                            </m:r>
                          </m:e>
                        </m:d>
                        <m:r>
                          <a:rPr lang="en-GB" sz="1400" b="0" i="1">
                            <a:latin typeface="Cambria Math" panose="02040503050406030204" pitchFamily="18" charset="0"/>
                            <a:ea typeface="Cambria Math" panose="02040503050406030204" pitchFamily="18" charset="0"/>
                          </a:rPr>
                          <m:t>𝜃</m:t>
                        </m:r>
                      </m:e>
                    </m:rad>
                    <m:r>
                      <a:rPr lang="en-GB" sz="1400" b="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r>
                          <a:rPr lang="en-GB" sz="1400" b="0" i="1" smtClean="0">
                            <a:latin typeface="Cambria Math" panose="02040503050406030204" pitchFamily="18" charset="0"/>
                            <a:ea typeface="Cambria Math" panose="02040503050406030204" pitchFamily="18" charset="0"/>
                          </a:rPr>
                          <m:t>((</m:t>
                        </m:r>
                        <m:f>
                          <m:fPr>
                            <m:type m:val="lin"/>
                            <m:ctrlPr>
                              <a:rPr lang="en-GB" sz="1400" b="0" i="1" smtClean="0">
                                <a:latin typeface="Cambria Math" panose="02040503050406030204" pitchFamily="18" charset="0"/>
                                <a:ea typeface="Cambria Math" panose="02040503050406030204" pitchFamily="18" charset="0"/>
                              </a:rPr>
                            </m:ctrlPr>
                          </m:fPr>
                          <m:num>
                            <m:r>
                              <a:rPr lang="en-GB" sz="1400" i="1">
                                <a:latin typeface="Cambria Math" panose="02040503050406030204" pitchFamily="18" charset="0"/>
                                <a:ea typeface="Cambria Math" panose="02040503050406030204" pitchFamily="18" charset="0"/>
                              </a:rPr>
                              <m:t>𝜌</m:t>
                            </m:r>
                          </m:num>
                          <m:den>
                            <m:r>
                              <a:rPr lang="en-GB" sz="1400" b="0" i="1" smtClean="0">
                                <a:latin typeface="Cambria Math" panose="02040503050406030204" pitchFamily="18" charset="0"/>
                                <a:ea typeface="Cambria Math" panose="02040503050406030204" pitchFamily="18" charset="0"/>
                              </a:rPr>
                              <m:t>𝑠</m:t>
                            </m:r>
                          </m:den>
                        </m:f>
                        <m:r>
                          <a:rPr lang="en-GB" sz="1400" b="0" i="1" smtClean="0">
                            <a:latin typeface="Cambria Math" panose="02040503050406030204" pitchFamily="18" charset="0"/>
                            <a:ea typeface="Cambria Math" panose="02040503050406030204" pitchFamily="18" charset="0"/>
                          </a:rPr>
                          <m:t>)</m:t>
                        </m:r>
                        <m:r>
                          <a:rPr lang="en-GB" sz="1400" b="0" i="1">
                            <a:latin typeface="Cambria Math" panose="02040503050406030204" pitchFamily="18" charset="0"/>
                            <a:ea typeface="Cambria Math" panose="02040503050406030204" pitchFamily="18" charset="0"/>
                          </a:rPr>
                          <m:t>𝜙</m:t>
                        </m:r>
                      </m:e>
                    </m:rad>
                    <m:r>
                      <a:rPr lang="en-GB" sz="1400" b="0" i="1">
                        <a:latin typeface="Cambria Math" panose="02040503050406030204" pitchFamily="18" charset="0"/>
                        <a:ea typeface="Cambria Math" panose="02040503050406030204" pitchFamily="18" charset="0"/>
                      </a:rPr>
                      <m:t>)</m:t>
                    </m:r>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13" name="TextBox 12">
                <a:extLst>
                  <a:ext uri="{FF2B5EF4-FFF2-40B4-BE49-F238E27FC236}">
                    <a16:creationId xmlns:a16="http://schemas.microsoft.com/office/drawing/2014/main" id="{9CF0DEB9-DD20-544B-B869-BF084ECCED2F}"/>
                  </a:ext>
                </a:extLst>
              </p:cNvPr>
              <p:cNvSpPr txBox="1">
                <a:spLocks noRot="1" noChangeAspect="1" noMove="1" noResize="1" noEditPoints="1" noAdjustHandles="1" noChangeArrowheads="1" noChangeShapeType="1" noTextEdit="1"/>
              </p:cNvSpPr>
              <p:nvPr/>
            </p:nvSpPr>
            <p:spPr>
              <a:xfrm>
                <a:off x="160454" y="1204663"/>
                <a:ext cx="5878895" cy="4374852"/>
              </a:xfrm>
              <a:prstGeom prst="rect">
                <a:avLst/>
              </a:prstGeom>
              <a:blipFill>
                <a:blip r:embed="rId4"/>
                <a:stretch>
                  <a:fillRect l="-431" t="-580" b="-11014"/>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C90B4029-C3EC-EF89-8E37-A2CDF5DEDD20}"/>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 formulation for Spatial ICAR model</a:t>
            </a:r>
          </a:p>
        </p:txBody>
      </p:sp>
      <p:sp>
        <p:nvSpPr>
          <p:cNvPr id="12" name="TextBox 11">
            <a:extLst>
              <a:ext uri="{FF2B5EF4-FFF2-40B4-BE49-F238E27FC236}">
                <a16:creationId xmlns:a16="http://schemas.microsoft.com/office/drawing/2014/main" id="{AF7B11E0-F0D4-331D-40C3-523866EEF16B}"/>
              </a:ext>
            </a:extLst>
          </p:cNvPr>
          <p:cNvSpPr txBox="1"/>
          <p:nvPr/>
        </p:nvSpPr>
        <p:spPr>
          <a:xfrm>
            <a:off x="160454"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Model components</a:t>
            </a:r>
          </a:p>
        </p:txBody>
      </p:sp>
      <p:sp>
        <p:nvSpPr>
          <p:cNvPr id="18" name="TextBox 17">
            <a:extLst>
              <a:ext uri="{FF2B5EF4-FFF2-40B4-BE49-F238E27FC236}">
                <a16:creationId xmlns:a16="http://schemas.microsoft.com/office/drawing/2014/main" id="{B8870731-3056-ABA9-C28C-BDAD838D6AF5}"/>
              </a:ext>
            </a:extLst>
          </p:cNvPr>
          <p:cNvSpPr txBox="1"/>
          <p:nvPr/>
        </p:nvSpPr>
        <p:spPr>
          <a:xfrm>
            <a:off x="6039352" y="1140622"/>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Specify likelihood function. The outcome is often counts – thus it will be Poisson (with log as the link function).   </a:t>
            </a:r>
          </a:p>
        </p:txBody>
      </p:sp>
      <p:sp>
        <p:nvSpPr>
          <p:cNvPr id="20" name="TextBox 19">
            <a:extLst>
              <a:ext uri="{FF2B5EF4-FFF2-40B4-BE49-F238E27FC236}">
                <a16:creationId xmlns:a16="http://schemas.microsoft.com/office/drawing/2014/main" id="{B4F1C7A6-82A0-95EF-D626-DEAFB724B0CD}"/>
              </a:ext>
            </a:extLst>
          </p:cNvPr>
          <p:cNvSpPr txBox="1"/>
          <p:nvPr/>
        </p:nvSpPr>
        <p:spPr>
          <a:xfrm>
            <a:off x="6051067" y="2806260"/>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Define the priors for the intercept, coefficients and spatial and unstructured random effects as with an ICAR specification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98C0B7-CBF8-948E-13D1-3B62DEFB4D0C}"/>
                  </a:ext>
                </a:extLst>
              </p:cNvPr>
              <p:cNvSpPr txBox="1"/>
              <p:nvPr/>
            </p:nvSpPr>
            <p:spPr>
              <a:xfrm>
                <a:off x="6400800" y="3394680"/>
                <a:ext cx="5526362" cy="1292662"/>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𝛽</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a typeface="Helvetica Neue Thin" panose="020B0403020202020204" pitchFamily="34" charset="0"/>
                </a:endParaRPr>
              </a:p>
              <a:p>
                <a:r>
                  <a:rPr lang="en-GB" sz="1400" b="0" dirty="0">
                    <a:ea typeface="Cambria Math" panose="02040503050406030204" pitchFamily="18" charset="0"/>
                  </a:rPr>
                  <a:t>    </a:t>
                </a:r>
                <a14:m>
                  <m:oMath xmlns:m="http://schemas.openxmlformats.org/officeDocument/2006/math">
                    <m:r>
                      <a:rPr lang="en-GB" sz="1400" b="0" i="1" smtClean="0">
                        <a:solidFill>
                          <a:schemeClr val="tx1"/>
                        </a:solidFill>
                        <a:latin typeface="Cambria Math" panose="02040503050406030204" pitchFamily="18" charset="0"/>
                        <a:ea typeface="Cambria Math" panose="02040503050406030204" pitchFamily="18" charset="0"/>
                      </a:rPr>
                      <m:t>𝜎</m:t>
                    </m:r>
                    <m:r>
                      <a:rPr lang="en-GB" sz="1400" b="0" i="1" smtClean="0">
                        <a:solidFill>
                          <a:schemeClr val="tx1"/>
                        </a:solidFill>
                        <a:latin typeface="Cambria Math" panose="02040503050406030204" pitchFamily="18" charset="0"/>
                        <a:ea typeface="Cambria Math" panose="02040503050406030204" pitchFamily="18" charset="0"/>
                      </a:rPr>
                      <m:t> ~</m:t>
                    </m:r>
                    <m:r>
                      <a:rPr lang="en-GB" sz="1400" b="0" i="0" smtClean="0">
                        <a:solidFill>
                          <a:schemeClr val="tx1"/>
                        </a:solidFill>
                        <a:latin typeface="Cambria Math" panose="02040503050406030204" pitchFamily="18" charset="0"/>
                        <a:ea typeface="Cambria Math" panose="02040503050406030204" pitchFamily="18" charset="0"/>
                      </a:rPr>
                      <m:t> </m:t>
                    </m:r>
                    <m:r>
                      <m:rPr>
                        <m:sty m:val="p"/>
                      </m:rPr>
                      <a:rPr lang="en-GB" sz="1400" b="0" i="0" smtClean="0">
                        <a:solidFill>
                          <a:schemeClr val="tx1"/>
                        </a:solidFill>
                        <a:latin typeface="Cambria Math" panose="02040503050406030204" pitchFamily="18" charset="0"/>
                        <a:ea typeface="Cambria Math" panose="02040503050406030204" pitchFamily="18" charset="0"/>
                      </a:rPr>
                      <m:t>norm</m:t>
                    </m:r>
                    <m:d>
                      <m:dPr>
                        <m:ctrlPr>
                          <a:rPr lang="en-GB" sz="1400" i="1" smtClean="0">
                            <a:solidFill>
                              <a:schemeClr val="tx1"/>
                            </a:solidFill>
                            <a:latin typeface="Cambria Math" panose="02040503050406030204" pitchFamily="18" charset="0"/>
                          </a:rPr>
                        </m:ctrlPr>
                      </m:dPr>
                      <m:e>
                        <m:r>
                          <a:rPr lang="en-GB" sz="1400" b="0" i="1" smtClean="0">
                            <a:solidFill>
                              <a:schemeClr val="tx1"/>
                            </a:solidFill>
                            <a:latin typeface="Cambria Math" panose="02040503050406030204" pitchFamily="18" charset="0"/>
                          </a:rPr>
                          <m:t>0, 1</m:t>
                        </m:r>
                      </m:e>
                    </m:d>
                  </m:oMath>
                </a14:m>
                <a:r>
                  <a:rPr lang="en-GB" sz="1400" i="1" dirty="0">
                    <a:solidFill>
                      <a:schemeClr val="tx1"/>
                    </a:solidFill>
                    <a:latin typeface="Cambria Math" panose="02040503050406030204" pitchFamily="18" charset="0"/>
                  </a:rPr>
                  <a:t> </a:t>
                </a:r>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(alternatives are </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gamma(0.001, 0.001)</a:t>
                </a:r>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endParaRPr lang="en-GB" sz="1400" i="1" dirty="0">
                  <a:solidFill>
                    <a:schemeClr val="tx1"/>
                  </a:solidFill>
                  <a:latin typeface="Cambria Math" panose="02040503050406030204" pitchFamily="18" charset="0"/>
                </a:endParaRPr>
              </a:p>
              <a:p>
                <a:r>
                  <a:rPr lang="en-GB" sz="1400" dirty="0">
                    <a:solidFill>
                      <a:schemeClr val="tx1"/>
                    </a:solidFill>
                    <a:ea typeface="Cambria Math" panose="02040503050406030204" pitchFamily="18" charset="0"/>
                  </a:rPr>
                  <a:t>    </a:t>
                </a:r>
                <a14:m>
                  <m:oMath xmlns:m="http://schemas.openxmlformats.org/officeDocument/2006/math">
                    <m:r>
                      <a:rPr lang="en-GB" sz="1400" b="0" i="1" smtClean="0">
                        <a:solidFill>
                          <a:schemeClr val="tx1"/>
                        </a:solidFill>
                        <a:latin typeface="Cambria Math" panose="02040503050406030204" pitchFamily="18" charset="0"/>
                        <a:ea typeface="Cambria Math" panose="02040503050406030204" pitchFamily="18" charset="0"/>
                      </a:rPr>
                      <m:t>𝜌</m:t>
                    </m:r>
                    <m:r>
                      <a:rPr lang="en-GB" sz="1400" b="0" i="1" smtClean="0">
                        <a:solidFill>
                          <a:schemeClr val="tx1"/>
                        </a:solidFill>
                        <a:latin typeface="Cambria Math" panose="02040503050406030204" pitchFamily="18" charset="0"/>
                        <a:ea typeface="Cambria Math" panose="02040503050406030204" pitchFamily="18" charset="0"/>
                      </a:rPr>
                      <m:t> ~</m:t>
                    </m:r>
                    <m:r>
                      <a:rPr lang="en-GB" sz="1400" b="0" i="0" smtClean="0">
                        <a:solidFill>
                          <a:schemeClr val="tx1"/>
                        </a:solidFill>
                        <a:latin typeface="Cambria Math" panose="02040503050406030204" pitchFamily="18" charset="0"/>
                        <a:ea typeface="Cambria Math" panose="02040503050406030204" pitchFamily="18" charset="0"/>
                      </a:rPr>
                      <m:t> </m:t>
                    </m:r>
                    <m:r>
                      <m:rPr>
                        <m:sty m:val="p"/>
                      </m:rPr>
                      <a:rPr lang="en-GB" sz="1400" b="0" i="0" smtClean="0">
                        <a:solidFill>
                          <a:schemeClr val="tx1"/>
                        </a:solidFill>
                        <a:latin typeface="Cambria Math" panose="02040503050406030204" pitchFamily="18" charset="0"/>
                        <a:ea typeface="Cambria Math" panose="02040503050406030204" pitchFamily="18" charset="0"/>
                      </a:rPr>
                      <m:t>beta</m:t>
                    </m:r>
                    <m:d>
                      <m:dPr>
                        <m:ctrlPr>
                          <a:rPr lang="en-GB" sz="1400" i="1" smtClean="0">
                            <a:solidFill>
                              <a:schemeClr val="tx1"/>
                            </a:solidFill>
                            <a:latin typeface="Cambria Math" panose="02040503050406030204" pitchFamily="18" charset="0"/>
                          </a:rPr>
                        </m:ctrlPr>
                      </m:dPr>
                      <m:e>
                        <m:r>
                          <a:rPr lang="en-GB" sz="1400" b="0" i="1" smtClean="0">
                            <a:solidFill>
                              <a:schemeClr val="tx1"/>
                            </a:solidFill>
                            <a:latin typeface="Cambria Math" panose="02040503050406030204" pitchFamily="18" charset="0"/>
                          </a:rPr>
                          <m:t>0.5, 0.5</m:t>
                        </m:r>
                      </m:e>
                    </m:d>
                  </m:oMath>
                </a14:m>
                <a:endParaRPr lang="en-GB" sz="1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solidFill>
                      <a:schemeClr val="tx1"/>
                    </a:solidFill>
                    <a:ea typeface="Cambria Math" panose="02040503050406030204" pitchFamily="18" charset="0"/>
                    <a:cs typeface="Helvetica Neue" panose="02000503000000020004" pitchFamily="2" charset="0"/>
                  </a:rPr>
                  <a:t>    </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target += -0.5*</a:t>
                </a:r>
                <a:r>
                  <a:rPr lang="en-GB" sz="1400" dirty="0" err="1">
                    <a:solidFill>
                      <a:schemeClr val="tx1"/>
                    </a:solidFill>
                    <a:latin typeface="Cambria Math" panose="02040503050406030204" pitchFamily="18" charset="0"/>
                    <a:ea typeface="Cambria Math" panose="02040503050406030204" pitchFamily="18" charset="0"/>
                    <a:cs typeface="Helvetica Neue" panose="02000503000000020004" pitchFamily="2" charset="0"/>
                  </a:rPr>
                  <a:t>dot_self</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(phi[node1] – phi[node2]) (calculates weights)</a:t>
                </a:r>
              </a:p>
              <a:p>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    sum(phi) ~ normal(0, 0.001*N)</a:t>
                </a:r>
              </a:p>
            </p:txBody>
          </p:sp>
        </mc:Choice>
        <mc:Fallback xmlns="">
          <p:sp>
            <p:nvSpPr>
              <p:cNvPr id="21" name="TextBox 20">
                <a:extLst>
                  <a:ext uri="{FF2B5EF4-FFF2-40B4-BE49-F238E27FC236}">
                    <a16:creationId xmlns:a16="http://schemas.microsoft.com/office/drawing/2014/main" id="{2998C0B7-CBF8-948E-13D1-3B62DEFB4D0C}"/>
                  </a:ext>
                </a:extLst>
              </p:cNvPr>
              <p:cNvSpPr txBox="1">
                <a:spLocks noRot="1" noChangeAspect="1" noMove="1" noResize="1" noEditPoints="1" noAdjustHandles="1" noChangeArrowheads="1" noChangeShapeType="1" noTextEdit="1"/>
              </p:cNvSpPr>
              <p:nvPr/>
            </p:nvSpPr>
            <p:spPr>
              <a:xfrm>
                <a:off x="6400800" y="3394680"/>
                <a:ext cx="5526362" cy="1292662"/>
              </a:xfrm>
              <a:prstGeom prst="rect">
                <a:avLst/>
              </a:prstGeom>
              <a:blipFill>
                <a:blip r:embed="rId5"/>
                <a:stretch>
                  <a:fillRect t="-962" r="-1144" b="-6731"/>
                </a:stretch>
              </a:blipFill>
              <a:ln>
                <a:solidFill>
                  <a:schemeClr val="accent1">
                    <a:lumMod val="40000"/>
                    <a:lumOff val="60000"/>
                  </a:schemeClr>
                </a:solidFill>
              </a:ln>
            </p:spPr>
            <p:txBody>
              <a:bodyPr/>
              <a:lstStyle/>
              <a:p>
                <a:r>
                  <a:rPr lang="en-GB">
                    <a:noFill/>
                  </a:rPr>
                  <a:t> </a:t>
                </a:r>
              </a:p>
            </p:txBody>
          </p:sp>
        </mc:Fallback>
      </mc:AlternateContent>
      <p:sp>
        <p:nvSpPr>
          <p:cNvPr id="22" name="TextBox 21">
            <a:extLst>
              <a:ext uri="{FF2B5EF4-FFF2-40B4-BE49-F238E27FC236}">
                <a16:creationId xmlns:a16="http://schemas.microsoft.com/office/drawing/2014/main" id="{E7026A0D-EEF2-A23C-5A9F-4B344545F082}"/>
              </a:ext>
            </a:extLst>
          </p:cNvPr>
          <p:cNvSpPr txBox="1"/>
          <p:nvPr/>
        </p:nvSpPr>
        <p:spPr>
          <a:xfrm>
            <a:off x="6039349" y="4778590"/>
            <a:ext cx="5722162" cy="307777"/>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Build Bayesian model</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4D5F8C0-05EE-17E4-D3F9-D373E343E6DD}"/>
                  </a:ext>
                </a:extLst>
              </p:cNvPr>
              <p:cNvSpPr txBox="1"/>
              <p:nvPr/>
            </p:nvSpPr>
            <p:spPr>
              <a:xfrm>
                <a:off x="6321501" y="5073405"/>
                <a:ext cx="5335661" cy="307777"/>
              </a:xfrm>
              <a:prstGeom prst="rect">
                <a:avLst/>
              </a:prstGeom>
              <a:noFill/>
            </p:spPr>
            <p:txBody>
              <a:bodyPr wrap="square" rtlCol="0">
                <a:spAutoFit/>
              </a:bodyPr>
              <a:lstStyle/>
              <a:p>
                <a:r>
                  <a:rPr lang="en-GB" sz="1400" b="0" dirty="0">
                    <a:latin typeface="Helvetica Neue" panose="02000503000000020004" pitchFamily="2" charset="0"/>
                    <a:ea typeface="Helvetica Neue" panose="02000503000000020004" pitchFamily="2" charset="0"/>
                    <a:cs typeface="Helvetica Neue" panose="02000503000000020004" pitchFamily="2" charset="0"/>
                  </a:rPr>
                  <a:t>Recall the Bayes’ Rule:</a:t>
                </a:r>
                <a:r>
                  <a:rPr lang="en-GB" sz="1400" b="0" dirty="0"/>
                  <a:t> </a:t>
                </a:r>
                <a14:m>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𝜃</m:t>
                        </m:r>
                      </m:e>
                      <m:e>
                        <m:r>
                          <a:rPr lang="en-GB" sz="1400" b="0" i="1" smtClean="0">
                            <a:latin typeface="Cambria Math" panose="02040503050406030204" pitchFamily="18" charset="0"/>
                            <a:ea typeface="Cambria Math" panose="02040503050406030204" pitchFamily="18" charset="0"/>
                          </a:rPr>
                          <m:t>𝑌</m:t>
                        </m:r>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𝑌</m:t>
                        </m:r>
                      </m:e>
                      <m:e>
                        <m:r>
                          <a:rPr lang="en-GB" sz="1400" b="0" i="1" smtClean="0">
                            <a:latin typeface="Cambria Math" panose="02040503050406030204" pitchFamily="18" charset="0"/>
                            <a:ea typeface="Cambria Math" panose="02040503050406030204" pitchFamily="18" charset="0"/>
                          </a:rPr>
                          <m:t>𝜃</m:t>
                        </m:r>
                      </m:e>
                    </m:d>
                    <m:r>
                      <a:rPr lang="en-GB" sz="1400" b="0" i="1" smtClean="0">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𝜃</m:t>
                    </m:r>
                    <m:r>
                      <a:rPr lang="en-GB" sz="1400" b="0" i="1" smtClean="0">
                        <a:latin typeface="Cambria Math" panose="02040503050406030204" pitchFamily="18" charset="0"/>
                        <a:ea typeface="Cambria Math" panose="02040503050406030204" pitchFamily="18" charset="0"/>
                      </a:rPr>
                      <m:t>)</m:t>
                    </m:r>
                  </m:oMath>
                </a14:m>
                <a:endParaRPr lang="en-GB" sz="1400" dirty="0"/>
              </a:p>
            </p:txBody>
          </p:sp>
        </mc:Choice>
        <mc:Fallback xmlns="">
          <p:sp>
            <p:nvSpPr>
              <p:cNvPr id="23" name="TextBox 22">
                <a:extLst>
                  <a:ext uri="{FF2B5EF4-FFF2-40B4-BE49-F238E27FC236}">
                    <a16:creationId xmlns:a16="http://schemas.microsoft.com/office/drawing/2014/main" id="{24D5F8C0-05EE-17E4-D3F9-D373E343E6DD}"/>
                  </a:ext>
                </a:extLst>
              </p:cNvPr>
              <p:cNvSpPr txBox="1">
                <a:spLocks noRot="1" noChangeAspect="1" noMove="1" noResize="1" noEditPoints="1" noAdjustHandles="1" noChangeArrowheads="1" noChangeShapeType="1" noTextEdit="1"/>
              </p:cNvSpPr>
              <p:nvPr/>
            </p:nvSpPr>
            <p:spPr>
              <a:xfrm>
                <a:off x="6321501" y="5073405"/>
                <a:ext cx="5335661" cy="307777"/>
              </a:xfrm>
              <a:prstGeom prst="rect">
                <a:avLst/>
              </a:prstGeom>
              <a:blipFill>
                <a:blip r:embed="rId6"/>
                <a:stretch>
                  <a:fillRect l="-238" t="-8000"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095EEBA-26A4-05F5-6932-27834E87E204}"/>
                  </a:ext>
                </a:extLst>
              </p:cNvPr>
              <p:cNvSpPr txBox="1"/>
              <p:nvPr/>
            </p:nvSpPr>
            <p:spPr>
              <a:xfrm>
                <a:off x="6361760" y="5468984"/>
                <a:ext cx="5417363" cy="307777"/>
              </a:xfrm>
              <a:prstGeom prst="rect">
                <a:avLst/>
              </a:prstGeom>
              <a:solidFill>
                <a:schemeClr val="accent1">
                  <a:lumMod val="20000"/>
                  <a:lumOff val="8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r>
                            <a:rPr lang="en-GB" sz="1400" b="0" i="1" smtClean="0">
                              <a:latin typeface="Cambria Math" panose="02040503050406030204" pitchFamily="18" charset="0"/>
                              <a:ea typeface="Cambria Math" panose="02040503050406030204" pitchFamily="18" charset="0"/>
                            </a:rPr>
                            <m:t>, </m:t>
                          </m:r>
                          <m:r>
                            <a:rPr lang="en-GB" sz="140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𝜑</m:t>
                              </m:r>
                            </m:e>
                            <m:sub>
                              <m:r>
                                <a:rPr lang="en-GB" sz="1400" b="0" i="1" smtClean="0">
                                  <a:latin typeface="Cambria Math" panose="02040503050406030204" pitchFamily="18" charset="0"/>
                                  <a:ea typeface="Cambria Math" panose="02040503050406030204" pitchFamily="18" charset="0"/>
                                </a:rPr>
                                <m:t>𝑖</m:t>
                              </m:r>
                            </m:sub>
                          </m:sSub>
                        </m:e>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𝜆</m:t>
                              </m:r>
                            </m:e>
                            <m:sub>
                              <m:r>
                                <a:rPr lang="en-GB" sz="1400" i="1">
                                  <a:latin typeface="Cambria Math" panose="02040503050406030204" pitchFamily="18" charset="0"/>
                                  <a:ea typeface="Cambria Math" panose="02040503050406030204" pitchFamily="18" charset="0"/>
                                </a:rPr>
                                <m:t>𝑖</m:t>
                              </m:r>
                            </m:sub>
                          </m:sSub>
                        </m:e>
                        <m:e>
                          <m:r>
                            <a:rPr lang="en-GB" sz="1400" i="1">
                              <a:latin typeface="Cambria Math" panose="02040503050406030204" pitchFamily="18" charset="0"/>
                              <a:ea typeface="Cambria Math" panose="02040503050406030204" pitchFamily="18" charset="0"/>
                            </a:rPr>
                            <m:t>𝛼</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𝜑</m:t>
                              </m:r>
                            </m:e>
                            <m:sub>
                              <m:r>
                                <a:rPr lang="en-GB" sz="1400" i="1">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𝛼</m:t>
                          </m:r>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𝜎</m:t>
                          </m:r>
                        </m:e>
                      </m:d>
                      <m:r>
                        <a:rPr lang="en-GB" sz="1400" i="1">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smtClean="0">
                              <a:latin typeface="Cambria Math" panose="02040503050406030204" pitchFamily="18" charset="0"/>
                              <a:ea typeface="Cambria Math" panose="02040503050406030204" pitchFamily="18" charset="0"/>
                            </a:rPr>
                            <m:t>𝜌</m:t>
                          </m:r>
                        </m:e>
                      </m:d>
                    </m:oMath>
                  </m:oMathPara>
                </a14:m>
                <a:endParaRPr lang="en-GB" sz="1400" dirty="0"/>
              </a:p>
            </p:txBody>
          </p:sp>
        </mc:Choice>
        <mc:Fallback xmlns="">
          <p:sp>
            <p:nvSpPr>
              <p:cNvPr id="24" name="TextBox 23">
                <a:extLst>
                  <a:ext uri="{FF2B5EF4-FFF2-40B4-BE49-F238E27FC236}">
                    <a16:creationId xmlns:a16="http://schemas.microsoft.com/office/drawing/2014/main" id="{B095EEBA-26A4-05F5-6932-27834E87E204}"/>
                  </a:ext>
                </a:extLst>
              </p:cNvPr>
              <p:cNvSpPr txBox="1">
                <a:spLocks noRot="1" noChangeAspect="1" noMove="1" noResize="1" noEditPoints="1" noAdjustHandles="1" noChangeArrowheads="1" noChangeShapeType="1" noTextEdit="1"/>
              </p:cNvSpPr>
              <p:nvPr/>
            </p:nvSpPr>
            <p:spPr>
              <a:xfrm>
                <a:off x="6361760" y="5468984"/>
                <a:ext cx="5417363" cy="307777"/>
              </a:xfrm>
              <a:prstGeom prst="rect">
                <a:avLst/>
              </a:prstGeom>
              <a:blipFill>
                <a:blip r:embed="rId7"/>
                <a:stretch>
                  <a:fillRect b="-7692"/>
                </a:stretch>
              </a:blipFill>
              <a:ln>
                <a:solidFill>
                  <a:schemeClr val="accent1"/>
                </a:solidFill>
              </a:ln>
            </p:spPr>
            <p:txBody>
              <a:bodyPr/>
              <a:lstStyle/>
              <a:p>
                <a:r>
                  <a:rPr lang="en-GB">
                    <a:noFill/>
                  </a:rPr>
                  <a:t> </a:t>
                </a:r>
              </a:p>
            </p:txBody>
          </p:sp>
        </mc:Fallback>
      </mc:AlternateContent>
      <p:sp>
        <p:nvSpPr>
          <p:cNvPr id="25" name="Slide Number Placeholder 3">
            <a:extLst>
              <a:ext uri="{FF2B5EF4-FFF2-40B4-BE49-F238E27FC236}">
                <a16:creationId xmlns:a16="http://schemas.microsoft.com/office/drawing/2014/main" id="{0D62373F-19CC-C62B-0212-62284DE038BA}"/>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
        <p:nvSpPr>
          <p:cNvPr id="2" name="TextBox 1">
            <a:extLst>
              <a:ext uri="{FF2B5EF4-FFF2-40B4-BE49-F238E27FC236}">
                <a16:creationId xmlns:a16="http://schemas.microsoft.com/office/drawing/2014/main" id="{BF08F56D-A99B-3D92-FABD-9629D8A541DC}"/>
              </a:ext>
            </a:extLst>
          </p:cNvPr>
          <p:cNvSpPr txBox="1"/>
          <p:nvPr/>
        </p:nvSpPr>
        <p:spPr>
          <a:xfrm>
            <a:off x="6361760"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Full model specification</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6ABE1AE-CC43-2060-4CB6-4736D1A6C782}"/>
                  </a:ext>
                </a:extLst>
              </p:cNvPr>
              <p:cNvSpPr txBox="1"/>
              <p:nvPr/>
            </p:nvSpPr>
            <p:spPr>
              <a:xfrm>
                <a:off x="148736" y="5567838"/>
                <a:ext cx="5254826" cy="1216743"/>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200" dirty="0">
                    <a:latin typeface="Helvetica Neue Light" panose="02000403000000020004" pitchFamily="2" charset="0"/>
                    <a:ea typeface="Helvetica Neue Light" panose="02000403000000020004" pitchFamily="2" charset="0"/>
                  </a:rPr>
                  <a:t>Notes:</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𝛼</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study area</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𝛽</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coefficient</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Helvetica Neue Light" panose="02000403000000020004" pitchFamily="2" charset="0"/>
                      </a:rPr>
                      <m:t>exp</m:t>
                    </m:r>
                    <m:r>
                      <a:rPr lang="en-GB" sz="1200" b="0" i="1" smtClean="0">
                        <a:latin typeface="Cambria Math" panose="02040503050406030204" pitchFamily="18" charset="0"/>
                        <a:ea typeface="Helvetica Neue Light" panose="02000403000000020004" pitchFamily="2" charset="0"/>
                      </a:rPr>
                      <m:t>(</m:t>
                    </m:r>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r>
                      <a:rPr lang="en-GB" sz="1200" i="1">
                        <a:latin typeface="Cambria Math" panose="02040503050406030204" pitchFamily="18" charset="0"/>
                      </a:rPr>
                      <m:t>+</m:t>
                    </m:r>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𝐶</m:t>
                        </m:r>
                      </m:e>
                      <m:sub>
                        <m:r>
                          <a:rPr lang="en-GB" sz="1200" b="0" i="1" smtClean="0">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by adding </a:t>
                </a:r>
                <a14:m>
                  <m:oMath xmlns:m="http://schemas.openxmlformats.org/officeDocument/2006/math">
                    <m:sSub>
                      <m:sSubPr>
                        <m:ctrlPr>
                          <a:rPr lang="en-GB" sz="1200" i="1">
                            <a:latin typeface="Cambria Math" panose="02040503050406030204" pitchFamily="18" charset="0"/>
                          </a:rPr>
                        </m:ctrlPr>
                      </m:sSubPr>
                      <m:e>
                        <m:r>
                          <a:rPr lang="en-GB" sz="1200" b="0" i="1" smtClean="0">
                            <a:latin typeface="Cambria Math" panose="02040503050406030204" pitchFamily="18" charset="0"/>
                          </a:rPr>
                          <m:t>+</m:t>
                        </m:r>
                        <m:r>
                          <a:rPr lang="en-GB" sz="1200" i="1">
                            <a:latin typeface="Cambria Math" panose="02040503050406030204" pitchFamily="18" charset="0"/>
                          </a:rPr>
                          <m:t>𝐶</m:t>
                        </m:r>
                      </m:e>
                      <m:sub>
                        <m:r>
                          <a:rPr lang="en-GB" sz="1200" i="1">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oMath>
                </a14:m>
                <a:r>
                  <a:rPr lang="en-GB" sz="1200" dirty="0">
                    <a:latin typeface="Helvetica Neue Light" panose="02000403000000020004" pitchFamily="2" charset="0"/>
                    <a:ea typeface="Helvetica Neue Light" panose="02000403000000020004" pitchFamily="2" charset="0"/>
                  </a:rPr>
                  <a:t> to the </a:t>
                </a:r>
                <a14:m>
                  <m:oMath xmlns:m="http://schemas.openxmlformats.org/officeDocument/2006/math">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ea typeface="Cambria Math" panose="02040503050406030204" pitchFamily="18" charset="0"/>
                      </a:rPr>
                      <m:t> </m:t>
                    </m:r>
                  </m:oMath>
                </a14:m>
                <a:r>
                  <a:rPr lang="en-GB" sz="1200" dirty="0">
                    <a:latin typeface="Helvetica Neue Light" panose="02000403000000020004" pitchFamily="2" charset="0"/>
                    <a:ea typeface="Helvetica Neue Light" panose="02000403000000020004" pitchFamily="2" charset="0"/>
                  </a:rPr>
                  <a:t>allows the risks to vary for each area. By adding </a:t>
                </a:r>
                <a14:m>
                  <m:oMath xmlns:m="http://schemas.openxmlformats.org/officeDocument/2006/math">
                    <m:r>
                      <a:rPr lang="en-GB" sz="1200" b="0" i="0" smtClean="0">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oMath>
                </a14:m>
                <a:r>
                  <a:rPr lang="en-GB" sz="1200" dirty="0">
                    <a:latin typeface="Helvetica Neue Light" panose="02000403000000020004" pitchFamily="2" charset="0"/>
                    <a:ea typeface="Helvetica Neue Light" panose="02000403000000020004" pitchFamily="2" charset="0"/>
                  </a:rPr>
                  <a:t> you are also adjusting the estimated risk for the variables.</a:t>
                </a:r>
              </a:p>
            </p:txBody>
          </p:sp>
        </mc:Choice>
        <mc:Fallback>
          <p:sp>
            <p:nvSpPr>
              <p:cNvPr id="3" name="TextBox 2">
                <a:extLst>
                  <a:ext uri="{FF2B5EF4-FFF2-40B4-BE49-F238E27FC236}">
                    <a16:creationId xmlns:a16="http://schemas.microsoft.com/office/drawing/2014/main" id="{36ABE1AE-CC43-2060-4CB6-4736D1A6C782}"/>
                  </a:ext>
                </a:extLst>
              </p:cNvPr>
              <p:cNvSpPr txBox="1">
                <a:spLocks noRot="1" noChangeAspect="1" noMove="1" noResize="1" noEditPoints="1" noAdjustHandles="1" noChangeArrowheads="1" noChangeShapeType="1" noTextEdit="1"/>
              </p:cNvSpPr>
              <p:nvPr/>
            </p:nvSpPr>
            <p:spPr>
              <a:xfrm>
                <a:off x="148736" y="5567838"/>
                <a:ext cx="5254826" cy="1216743"/>
              </a:xfrm>
              <a:prstGeom prst="rect">
                <a:avLst/>
              </a:prstGeom>
              <a:blipFill>
                <a:blip r:embed="rId8"/>
                <a:stretch>
                  <a:fillRect b="-19388"/>
                </a:stretch>
              </a:blipFill>
              <a:ln>
                <a:solidFill>
                  <a:schemeClr val="accent1">
                    <a:lumMod val="40000"/>
                    <a:lumOff val="60000"/>
                  </a:schemeClr>
                </a:solidFill>
              </a:ln>
            </p:spPr>
            <p:txBody>
              <a:bodyPr/>
              <a:lstStyle/>
              <a:p>
                <a:r>
                  <a:rPr lang="en-GB">
                    <a:noFill/>
                  </a:rPr>
                  <a:t> </a:t>
                </a:r>
              </a:p>
            </p:txBody>
          </p:sp>
        </mc:Fallback>
      </mc:AlternateContent>
    </p:spTree>
    <p:extLst>
      <p:ext uri="{BB962C8B-B14F-4D97-AF65-F5344CB8AC3E}">
        <p14:creationId xmlns:p14="http://schemas.microsoft.com/office/powerpoint/2010/main" val="365775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817D6CF6-DA22-6673-6C8C-75B0FD909F45}"/>
              </a:ext>
            </a:extLst>
          </p:cNvPr>
          <p:cNvPicPr>
            <a:picLocks noChangeAspect="1"/>
          </p:cNvPicPr>
          <p:nvPr/>
        </p:nvPicPr>
        <p:blipFill>
          <a:blip r:embed="rId2"/>
          <a:stretch>
            <a:fillRect/>
          </a:stretch>
        </p:blipFill>
        <p:spPr>
          <a:xfrm>
            <a:off x="153302" y="1161825"/>
            <a:ext cx="3977502" cy="4206240"/>
          </a:xfrm>
          <a:prstGeom prst="rect">
            <a:avLst/>
          </a:prstGeom>
        </p:spPr>
      </p:pic>
      <p:pic>
        <p:nvPicPr>
          <p:cNvPr id="7" name="Picture 6" descr="Map&#10;&#10;Description automatically generated">
            <a:extLst>
              <a:ext uri="{FF2B5EF4-FFF2-40B4-BE49-F238E27FC236}">
                <a16:creationId xmlns:a16="http://schemas.microsoft.com/office/drawing/2014/main" id="{49525CCA-B914-A542-2633-99BE565523E5}"/>
              </a:ext>
            </a:extLst>
          </p:cNvPr>
          <p:cNvPicPr>
            <a:picLocks noChangeAspect="1"/>
          </p:cNvPicPr>
          <p:nvPr/>
        </p:nvPicPr>
        <p:blipFill>
          <a:blip r:embed="rId3"/>
          <a:stretch>
            <a:fillRect/>
          </a:stretch>
        </p:blipFill>
        <p:spPr>
          <a:xfrm>
            <a:off x="4130804" y="1245197"/>
            <a:ext cx="4045598" cy="4039496"/>
          </a:xfrm>
          <a:prstGeom prst="rect">
            <a:avLst/>
          </a:prstGeom>
        </p:spPr>
      </p:pic>
      <p:pic>
        <p:nvPicPr>
          <p:cNvPr id="9" name="Picture 8" descr="Map&#10;&#10;Description automatically generated">
            <a:extLst>
              <a:ext uri="{FF2B5EF4-FFF2-40B4-BE49-F238E27FC236}">
                <a16:creationId xmlns:a16="http://schemas.microsoft.com/office/drawing/2014/main" id="{819B5687-0ECA-734C-2746-DCBF558A87E1}"/>
              </a:ext>
            </a:extLst>
          </p:cNvPr>
          <p:cNvPicPr>
            <a:picLocks noChangeAspect="1"/>
          </p:cNvPicPr>
          <p:nvPr/>
        </p:nvPicPr>
        <p:blipFill>
          <a:blip r:embed="rId4"/>
          <a:stretch>
            <a:fillRect/>
          </a:stretch>
        </p:blipFill>
        <p:spPr>
          <a:xfrm>
            <a:off x="8307698" y="1298985"/>
            <a:ext cx="3667044" cy="3931919"/>
          </a:xfrm>
          <a:prstGeom prst="rect">
            <a:avLst/>
          </a:prstGeom>
        </p:spPr>
      </p:pic>
      <p:sp>
        <p:nvSpPr>
          <p:cNvPr id="10" name="Slide Number Placeholder 3">
            <a:extLst>
              <a:ext uri="{FF2B5EF4-FFF2-40B4-BE49-F238E27FC236}">
                <a16:creationId xmlns:a16="http://schemas.microsoft.com/office/drawing/2014/main" id="{4DE97665-5244-5D22-ACD7-5C8418D9C41D}"/>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
        <p:nvSpPr>
          <p:cNvPr id="11" name="TextBox 10">
            <a:extLst>
              <a:ext uri="{FF2B5EF4-FFF2-40B4-BE49-F238E27FC236}">
                <a16:creationId xmlns:a16="http://schemas.microsoft.com/office/drawing/2014/main" id="{3FB9FC87-44EA-3545-9388-BED7900FA43E}"/>
              </a:ext>
            </a:extLst>
          </p:cNvPr>
          <p:cNvSpPr txBox="1"/>
          <p:nvPr/>
        </p:nvSpPr>
        <p:spPr>
          <a:xfrm>
            <a:off x="548640" y="365760"/>
            <a:ext cx="346396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Relative risk ratios (RR)</a:t>
            </a:r>
          </a:p>
        </p:txBody>
      </p:sp>
      <p:sp>
        <p:nvSpPr>
          <p:cNvPr id="12" name="TextBox 11">
            <a:extLst>
              <a:ext uri="{FF2B5EF4-FFF2-40B4-BE49-F238E27FC236}">
                <a16:creationId xmlns:a16="http://schemas.microsoft.com/office/drawing/2014/main" id="{674F9C95-0448-65CE-AE8F-7E3AB62EA2CB}"/>
              </a:ext>
            </a:extLst>
          </p:cNvPr>
          <p:cNvSpPr txBox="1"/>
          <p:nvPr/>
        </p:nvSpPr>
        <p:spPr>
          <a:xfrm>
            <a:off x="4768828" y="365760"/>
            <a:ext cx="2654344" cy="369332"/>
          </a:xfrm>
          <a:prstGeom prst="rect">
            <a:avLst/>
          </a:prstGeom>
          <a:noFill/>
        </p:spPr>
        <p:txBody>
          <a:bodyPr wrap="square" rtlCol="0">
            <a:spAutoFit/>
          </a:bodyPr>
          <a:lstStyle/>
          <a:p>
            <a:r>
              <a:rPr lang="en-GB" dirty="0">
                <a:latin typeface="Helvetica" pitchFamily="2" charset="0"/>
              </a:rPr>
              <a:t>Statistical Significance </a:t>
            </a:r>
          </a:p>
        </p:txBody>
      </p:sp>
      <p:sp>
        <p:nvSpPr>
          <p:cNvPr id="13" name="TextBox 12">
            <a:extLst>
              <a:ext uri="{FF2B5EF4-FFF2-40B4-BE49-F238E27FC236}">
                <a16:creationId xmlns:a16="http://schemas.microsoft.com/office/drawing/2014/main" id="{03F316AB-E340-83E6-6F56-45AF59CFE0F3}"/>
              </a:ext>
            </a:extLst>
          </p:cNvPr>
          <p:cNvSpPr txBox="1"/>
          <p:nvPr/>
        </p:nvSpPr>
        <p:spPr>
          <a:xfrm>
            <a:off x="8732817" y="376518"/>
            <a:ext cx="2993017" cy="369332"/>
          </a:xfrm>
          <a:prstGeom prst="rect">
            <a:avLst/>
          </a:prstGeom>
          <a:noFill/>
        </p:spPr>
        <p:txBody>
          <a:bodyPr wrap="square" rtlCol="0">
            <a:spAutoFit/>
          </a:bodyPr>
          <a:lstStyle/>
          <a:p>
            <a:r>
              <a:rPr lang="en-GB" dirty="0">
                <a:latin typeface="Helvetica" pitchFamily="2" charset="0"/>
              </a:rPr>
              <a:t>Exceedance Probabilities</a:t>
            </a:r>
          </a:p>
        </p:txBody>
      </p:sp>
      <p:sp>
        <p:nvSpPr>
          <p:cNvPr id="14" name="TextBox 13">
            <a:extLst>
              <a:ext uri="{FF2B5EF4-FFF2-40B4-BE49-F238E27FC236}">
                <a16:creationId xmlns:a16="http://schemas.microsoft.com/office/drawing/2014/main" id="{7D233CD5-9FCC-6C0B-0F3E-C5EF98CCE9E9}"/>
              </a:ext>
            </a:extLst>
          </p:cNvPr>
          <p:cNvSpPr txBox="1"/>
          <p:nvPr/>
        </p:nvSpPr>
        <p:spPr>
          <a:xfrm>
            <a:off x="153302" y="5610114"/>
            <a:ext cx="3453205" cy="584775"/>
          </a:xfrm>
          <a:prstGeom prst="rect">
            <a:avLst/>
          </a:prstGeom>
          <a:noFill/>
        </p:spPr>
        <p:txBody>
          <a:bodyPr wrap="square" rtlCol="0">
            <a:spAutoFit/>
          </a:bodyPr>
          <a:lstStyle/>
          <a:p>
            <a:r>
              <a:rPr lang="en-GB" sz="1600" dirty="0">
                <a:latin typeface="Helvetica" pitchFamily="2" charset="0"/>
              </a:rPr>
              <a:t>Here, we use this output to describe the burden of an outcome</a:t>
            </a:r>
          </a:p>
        </p:txBody>
      </p:sp>
      <p:sp>
        <p:nvSpPr>
          <p:cNvPr id="15" name="TextBox 14">
            <a:extLst>
              <a:ext uri="{FF2B5EF4-FFF2-40B4-BE49-F238E27FC236}">
                <a16:creationId xmlns:a16="http://schemas.microsoft.com/office/drawing/2014/main" id="{646561A2-F679-A86A-666A-F50A4F49EEC7}"/>
              </a:ext>
            </a:extLst>
          </p:cNvPr>
          <p:cNvSpPr txBox="1"/>
          <p:nvPr/>
        </p:nvSpPr>
        <p:spPr>
          <a:xfrm>
            <a:off x="4355312" y="5610114"/>
            <a:ext cx="3453205" cy="1077218"/>
          </a:xfrm>
          <a:prstGeom prst="rect">
            <a:avLst/>
          </a:prstGeom>
          <a:noFill/>
        </p:spPr>
        <p:txBody>
          <a:bodyPr wrap="square" rtlCol="0">
            <a:spAutoFit/>
          </a:bodyPr>
          <a:lstStyle/>
          <a:p>
            <a:r>
              <a:rPr lang="en-GB" sz="1600" dirty="0">
                <a:latin typeface="Helvetica" pitchFamily="2" charset="0"/>
              </a:rPr>
              <a:t>This output is to valid whatever hypothesis we had about the described outcome’s burden in the first map</a:t>
            </a:r>
          </a:p>
        </p:txBody>
      </p:sp>
      <p:sp>
        <p:nvSpPr>
          <p:cNvPr id="16" name="TextBox 15">
            <a:extLst>
              <a:ext uri="{FF2B5EF4-FFF2-40B4-BE49-F238E27FC236}">
                <a16:creationId xmlns:a16="http://schemas.microsoft.com/office/drawing/2014/main" id="{BAEE25F3-239A-06EF-2F15-B138580E08FF}"/>
              </a:ext>
            </a:extLst>
          </p:cNvPr>
          <p:cNvSpPr txBox="1"/>
          <p:nvPr/>
        </p:nvSpPr>
        <p:spPr>
          <a:xfrm>
            <a:off x="8502722" y="5610114"/>
            <a:ext cx="3453205" cy="1077218"/>
          </a:xfrm>
          <a:prstGeom prst="rect">
            <a:avLst/>
          </a:prstGeom>
          <a:noFill/>
        </p:spPr>
        <p:txBody>
          <a:bodyPr wrap="square" rtlCol="0">
            <a:spAutoFit/>
          </a:bodyPr>
          <a:lstStyle/>
          <a:p>
            <a:r>
              <a:rPr lang="en-GB" sz="1600" dirty="0">
                <a:latin typeface="Helvetica" pitchFamily="2" charset="0"/>
              </a:rPr>
              <a:t>This output is used to describe the uncertainty that surrounds the risks we found in the first map when we explore P(RR&gt;1)</a:t>
            </a:r>
          </a:p>
        </p:txBody>
      </p:sp>
    </p:spTree>
    <p:extLst>
      <p:ext uri="{BB962C8B-B14F-4D97-AF65-F5344CB8AC3E}">
        <p14:creationId xmlns:p14="http://schemas.microsoft.com/office/powerpoint/2010/main" val="442688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817D6CF6-DA22-6673-6C8C-75B0FD909F45}"/>
              </a:ext>
            </a:extLst>
          </p:cNvPr>
          <p:cNvPicPr>
            <a:picLocks noChangeAspect="1"/>
          </p:cNvPicPr>
          <p:nvPr/>
        </p:nvPicPr>
        <p:blipFill>
          <a:blip r:embed="rId2"/>
          <a:stretch>
            <a:fillRect/>
          </a:stretch>
        </p:blipFill>
        <p:spPr>
          <a:xfrm>
            <a:off x="153302" y="1161825"/>
            <a:ext cx="3977502" cy="4206240"/>
          </a:xfrm>
          <a:prstGeom prst="rect">
            <a:avLst/>
          </a:prstGeom>
        </p:spPr>
      </p:pic>
      <p:pic>
        <p:nvPicPr>
          <p:cNvPr id="7" name="Picture 6" descr="Map&#10;&#10;Description automatically generated">
            <a:extLst>
              <a:ext uri="{FF2B5EF4-FFF2-40B4-BE49-F238E27FC236}">
                <a16:creationId xmlns:a16="http://schemas.microsoft.com/office/drawing/2014/main" id="{49525CCA-B914-A542-2633-99BE565523E5}"/>
              </a:ext>
            </a:extLst>
          </p:cNvPr>
          <p:cNvPicPr>
            <a:picLocks noChangeAspect="1"/>
          </p:cNvPicPr>
          <p:nvPr/>
        </p:nvPicPr>
        <p:blipFill>
          <a:blip r:embed="rId3"/>
          <a:stretch>
            <a:fillRect/>
          </a:stretch>
        </p:blipFill>
        <p:spPr>
          <a:xfrm>
            <a:off x="4130804" y="1245197"/>
            <a:ext cx="4045598" cy="4039496"/>
          </a:xfrm>
          <a:prstGeom prst="rect">
            <a:avLst/>
          </a:prstGeom>
        </p:spPr>
      </p:pic>
      <p:pic>
        <p:nvPicPr>
          <p:cNvPr id="9" name="Picture 8" descr="Map&#10;&#10;Description automatically generated">
            <a:extLst>
              <a:ext uri="{FF2B5EF4-FFF2-40B4-BE49-F238E27FC236}">
                <a16:creationId xmlns:a16="http://schemas.microsoft.com/office/drawing/2014/main" id="{819B5687-0ECA-734C-2746-DCBF558A87E1}"/>
              </a:ext>
            </a:extLst>
          </p:cNvPr>
          <p:cNvPicPr>
            <a:picLocks noChangeAspect="1"/>
          </p:cNvPicPr>
          <p:nvPr/>
        </p:nvPicPr>
        <p:blipFill>
          <a:blip r:embed="rId4"/>
          <a:stretch>
            <a:fillRect/>
          </a:stretch>
        </p:blipFill>
        <p:spPr>
          <a:xfrm>
            <a:off x="8307698" y="1298985"/>
            <a:ext cx="3667044" cy="3931919"/>
          </a:xfrm>
          <a:prstGeom prst="rect">
            <a:avLst/>
          </a:prstGeom>
        </p:spPr>
      </p:pic>
      <p:sp>
        <p:nvSpPr>
          <p:cNvPr id="10" name="Slide Number Placeholder 3">
            <a:extLst>
              <a:ext uri="{FF2B5EF4-FFF2-40B4-BE49-F238E27FC236}">
                <a16:creationId xmlns:a16="http://schemas.microsoft.com/office/drawing/2014/main" id="{4DE97665-5244-5D22-ACD7-5C8418D9C41D}"/>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
        <p:nvSpPr>
          <p:cNvPr id="11" name="TextBox 10">
            <a:extLst>
              <a:ext uri="{FF2B5EF4-FFF2-40B4-BE49-F238E27FC236}">
                <a16:creationId xmlns:a16="http://schemas.microsoft.com/office/drawing/2014/main" id="{3FB9FC87-44EA-3545-9388-BED7900FA43E}"/>
              </a:ext>
            </a:extLst>
          </p:cNvPr>
          <p:cNvSpPr txBox="1"/>
          <p:nvPr/>
        </p:nvSpPr>
        <p:spPr>
          <a:xfrm>
            <a:off x="548640" y="365760"/>
            <a:ext cx="346396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Relative risk ratios (RR)</a:t>
            </a:r>
          </a:p>
        </p:txBody>
      </p:sp>
      <p:sp>
        <p:nvSpPr>
          <p:cNvPr id="12" name="TextBox 11">
            <a:extLst>
              <a:ext uri="{FF2B5EF4-FFF2-40B4-BE49-F238E27FC236}">
                <a16:creationId xmlns:a16="http://schemas.microsoft.com/office/drawing/2014/main" id="{674F9C95-0448-65CE-AE8F-7E3AB62EA2CB}"/>
              </a:ext>
            </a:extLst>
          </p:cNvPr>
          <p:cNvSpPr txBox="1"/>
          <p:nvPr/>
        </p:nvSpPr>
        <p:spPr>
          <a:xfrm>
            <a:off x="4768828" y="365760"/>
            <a:ext cx="2654344" cy="369332"/>
          </a:xfrm>
          <a:prstGeom prst="rect">
            <a:avLst/>
          </a:prstGeom>
          <a:noFill/>
        </p:spPr>
        <p:txBody>
          <a:bodyPr wrap="square" rtlCol="0">
            <a:spAutoFit/>
          </a:bodyPr>
          <a:lstStyle/>
          <a:p>
            <a:r>
              <a:rPr lang="en-GB" dirty="0">
                <a:latin typeface="Helvetica" pitchFamily="2" charset="0"/>
              </a:rPr>
              <a:t>Statistical Significance </a:t>
            </a:r>
          </a:p>
        </p:txBody>
      </p:sp>
      <p:sp>
        <p:nvSpPr>
          <p:cNvPr id="13" name="TextBox 12">
            <a:extLst>
              <a:ext uri="{FF2B5EF4-FFF2-40B4-BE49-F238E27FC236}">
                <a16:creationId xmlns:a16="http://schemas.microsoft.com/office/drawing/2014/main" id="{03F316AB-E340-83E6-6F56-45AF59CFE0F3}"/>
              </a:ext>
            </a:extLst>
          </p:cNvPr>
          <p:cNvSpPr txBox="1"/>
          <p:nvPr/>
        </p:nvSpPr>
        <p:spPr>
          <a:xfrm>
            <a:off x="8732817" y="376518"/>
            <a:ext cx="2993017" cy="369332"/>
          </a:xfrm>
          <a:prstGeom prst="rect">
            <a:avLst/>
          </a:prstGeom>
          <a:noFill/>
        </p:spPr>
        <p:txBody>
          <a:bodyPr wrap="square" rtlCol="0">
            <a:spAutoFit/>
          </a:bodyPr>
          <a:lstStyle/>
          <a:p>
            <a:r>
              <a:rPr lang="en-GB" dirty="0">
                <a:latin typeface="Helvetica" pitchFamily="2" charset="0"/>
              </a:rPr>
              <a:t>Exceedance Probabilities</a:t>
            </a:r>
          </a:p>
        </p:txBody>
      </p:sp>
      <p:sp>
        <p:nvSpPr>
          <p:cNvPr id="2" name="TextBox 1">
            <a:extLst>
              <a:ext uri="{FF2B5EF4-FFF2-40B4-BE49-F238E27FC236}">
                <a16:creationId xmlns:a16="http://schemas.microsoft.com/office/drawing/2014/main" id="{09D72BDE-3A60-5665-7A4C-0039022766E2}"/>
              </a:ext>
            </a:extLst>
          </p:cNvPr>
          <p:cNvSpPr txBox="1"/>
          <p:nvPr/>
        </p:nvSpPr>
        <p:spPr>
          <a:xfrm>
            <a:off x="153302" y="5549149"/>
            <a:ext cx="11233860" cy="1077218"/>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We can see that the risk patterns for road accidents across England are quite heterogeneous. While it is quite pronounced in all 10 regions in England, the burden is quite significant in South West region with large numbers of local authorities having an increased risk which are statistically significant. Perhaps, the Department for Transport should do an investigation on these patterns starting with the South West area.</a:t>
            </a:r>
          </a:p>
        </p:txBody>
      </p:sp>
    </p:spTree>
    <p:extLst>
      <p:ext uri="{BB962C8B-B14F-4D97-AF65-F5344CB8AC3E}">
        <p14:creationId xmlns:p14="http://schemas.microsoft.com/office/powerpoint/2010/main" val="922286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7A6236-4968-9E87-A7C5-FC9E35E2CDB9}"/>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479425" y="2887307"/>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Application: Risk assessment and mapping of infestation in Campina Grande</a:t>
            </a:r>
          </a:p>
        </p:txBody>
      </p:sp>
      <p:sp>
        <p:nvSpPr>
          <p:cNvPr id="3" name="Slide Number Placeholder 3">
            <a:extLst>
              <a:ext uri="{FF2B5EF4-FFF2-40B4-BE49-F238E27FC236}">
                <a16:creationId xmlns:a16="http://schemas.microsoft.com/office/drawing/2014/main" id="{ADF21B36-A22C-AAD3-5FA1-3B8CB2A8E37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29</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20337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Quick recap on hierarchical regression models</a:t>
            </a:r>
          </a:p>
        </p:txBody>
      </p:sp>
      <p:sp>
        <p:nvSpPr>
          <p:cNvPr id="3" name="Slide Number Placeholder 3">
            <a:extLst>
              <a:ext uri="{FF2B5EF4-FFF2-40B4-BE49-F238E27FC236}">
                <a16:creationId xmlns:a16="http://schemas.microsoft.com/office/drawing/2014/main" id="{ADF21B36-A22C-AAD3-5FA1-3B8CB2A8E37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04962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86D2A2-3A09-3E4E-8F5F-012F03220A32}"/>
              </a:ext>
            </a:extLst>
          </p:cNvPr>
          <p:cNvSpPr txBox="1"/>
          <p:nvPr/>
        </p:nvSpPr>
        <p:spPr>
          <a:xfrm>
            <a:off x="114135" y="4302835"/>
            <a:ext cx="5742969" cy="2554545"/>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Campina Grande is into 47 neighbourhoods</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Most recent vector control data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Levantamento</a:t>
            </a:r>
            <a:r>
              <a:rPr lang="en-GB" sz="1600" dirty="0">
                <a:latin typeface="Helvetica Neue" panose="02000503000000020004" pitchFamily="2" charset="0"/>
                <a:ea typeface="Helvetica Neue" panose="02000503000000020004" pitchFamily="2" charset="0"/>
                <a:cs typeface="Helvetica Neue" panose="02000503000000020004" pitchFamily="2" charset="0"/>
              </a:rPr>
              <a:t> Rapid de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Indice</a:t>
            </a:r>
            <a:r>
              <a:rPr lang="en-GB" sz="1600" dirty="0">
                <a:latin typeface="Helvetica Neue" panose="02000503000000020004" pitchFamily="2" charset="0"/>
                <a:ea typeface="Helvetica Neue" panose="02000503000000020004" pitchFamily="2" charset="0"/>
                <a:cs typeface="Helvetica Neue" panose="02000503000000020004" pitchFamily="2" charset="0"/>
              </a:rPr>
              <a:t> para Aedes a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600" dirty="0">
                <a:latin typeface="Helvetica Neue" panose="02000503000000020004" pitchFamily="2" charset="0"/>
                <a:ea typeface="Helvetica Neue" panose="02000503000000020004" pitchFamily="2" charset="0"/>
                <a:cs typeface="Helvetica Neue" panose="02000503000000020004" pitchFamily="2" charset="0"/>
              </a:rPr>
              <a:t>]): January 2013 to October 2017 (performed 3–5 times in a year) </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Baseline information – the overall number of houses in neighbourhood (as denominators); total number of households detected to be infested with larvae or adult mosquito (i.e., </a:t>
            </a:r>
            <a:r>
              <a:rPr lang="en-GB" sz="1600" i="1" dirty="0">
                <a:latin typeface="Helvetica Neue" panose="02000503000000020004" pitchFamily="2" charset="0"/>
                <a:ea typeface="Helvetica Neue" panose="02000503000000020004" pitchFamily="2" charset="0"/>
                <a:cs typeface="Helvetica Neue" panose="02000503000000020004" pitchFamily="2" charset="0"/>
              </a:rPr>
              <a:t>Aedes aegypti</a:t>
            </a:r>
            <a:r>
              <a:rPr lang="en-GB" sz="16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6" name="Picture 5" descr="Map&#10;&#10;Description automatically generated">
            <a:extLst>
              <a:ext uri="{FF2B5EF4-FFF2-40B4-BE49-F238E27FC236}">
                <a16:creationId xmlns:a16="http://schemas.microsoft.com/office/drawing/2014/main" id="{B88E9848-EA18-363D-F507-1AD2A1AA1570}"/>
              </a:ext>
            </a:extLst>
          </p:cNvPr>
          <p:cNvPicPr>
            <a:picLocks noChangeAspect="1"/>
          </p:cNvPicPr>
          <p:nvPr/>
        </p:nvPicPr>
        <p:blipFill>
          <a:blip r:embed="rId3"/>
          <a:stretch>
            <a:fillRect/>
          </a:stretch>
        </p:blipFill>
        <p:spPr>
          <a:xfrm>
            <a:off x="114135" y="135924"/>
            <a:ext cx="5631757" cy="4037264"/>
          </a:xfrm>
          <a:prstGeom prst="rect">
            <a:avLst/>
          </a:prstGeom>
        </p:spPr>
      </p:pic>
      <p:pic>
        <p:nvPicPr>
          <p:cNvPr id="10" name="Picture 9" descr="Diagram&#10;&#10;Description automatically generated">
            <a:extLst>
              <a:ext uri="{FF2B5EF4-FFF2-40B4-BE49-F238E27FC236}">
                <a16:creationId xmlns:a16="http://schemas.microsoft.com/office/drawing/2014/main" id="{2EBFD04B-ACD4-A023-7248-A1544CD71ABE}"/>
              </a:ext>
            </a:extLst>
          </p:cNvPr>
          <p:cNvPicPr>
            <a:picLocks noChangeAspect="1"/>
          </p:cNvPicPr>
          <p:nvPr/>
        </p:nvPicPr>
        <p:blipFill>
          <a:blip r:embed="rId4"/>
          <a:stretch>
            <a:fillRect/>
          </a:stretch>
        </p:blipFill>
        <p:spPr>
          <a:xfrm>
            <a:off x="6096000" y="135923"/>
            <a:ext cx="5706454" cy="4037265"/>
          </a:xfrm>
          <a:prstGeom prst="rect">
            <a:avLst/>
          </a:prstGeom>
          <a:ln>
            <a:solidFill>
              <a:schemeClr val="tx1"/>
            </a:solidFill>
          </a:ln>
        </p:spPr>
      </p:pic>
      <p:cxnSp>
        <p:nvCxnSpPr>
          <p:cNvPr id="12" name="Straight Connector 11">
            <a:extLst>
              <a:ext uri="{FF2B5EF4-FFF2-40B4-BE49-F238E27FC236}">
                <a16:creationId xmlns:a16="http://schemas.microsoft.com/office/drawing/2014/main" id="{183BCDC6-879F-267C-70C8-BF809E8371EA}"/>
              </a:ext>
            </a:extLst>
          </p:cNvPr>
          <p:cNvCxnSpPr/>
          <p:nvPr/>
        </p:nvCxnSpPr>
        <p:spPr>
          <a:xfrm flipV="1">
            <a:off x="4806778" y="135923"/>
            <a:ext cx="1289222" cy="1366765"/>
          </a:xfrm>
          <a:prstGeom prst="line">
            <a:avLst/>
          </a:prstGeom>
          <a:ln w="1905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EFDED1B-77DE-682F-D70C-34AD7F241430}"/>
              </a:ext>
            </a:extLst>
          </p:cNvPr>
          <p:cNvCxnSpPr>
            <a:cxnSpLocks/>
          </p:cNvCxnSpPr>
          <p:nvPr/>
        </p:nvCxnSpPr>
        <p:spPr>
          <a:xfrm>
            <a:off x="4806778" y="1502688"/>
            <a:ext cx="1289222" cy="2638984"/>
          </a:xfrm>
          <a:prstGeom prst="line">
            <a:avLst/>
          </a:prstGeom>
          <a:ln w="19050"/>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F428A3D0-F89F-FF58-2DAE-D6F5C817E604}"/>
              </a:ext>
            </a:extLst>
          </p:cNvPr>
          <p:cNvSpPr txBox="1"/>
          <p:nvPr/>
        </p:nvSpPr>
        <p:spPr>
          <a:xfrm>
            <a:off x="6095999" y="4302835"/>
            <a:ext cx="5981865" cy="2554545"/>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Aims and objectives: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To quantify the risk trajectories of mosquito infestation on a neighbourhood-level to informs the profile of the neighbourhood (i.e., whether the risks were ‘high’ or ‘low’ in that observed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600" dirty="0">
                <a:latin typeface="Helvetica Neue" panose="02000503000000020004" pitchFamily="2" charset="0"/>
                <a:ea typeface="Helvetica Neue" panose="02000503000000020004" pitchFamily="2" charset="0"/>
                <a:cs typeface="Helvetica Neue" panose="02000503000000020004" pitchFamily="2" charset="0"/>
              </a:rPr>
              <a:t> period i.e., April 2017).</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Determining the set of environmental, climate and anthropogenic risk factors that impact neighbourhood-levels of </a:t>
            </a:r>
            <a:r>
              <a:rPr lang="en-GB" sz="1600" i="1" dirty="0">
                <a:latin typeface="Helvetica Neue" panose="02000503000000020004" pitchFamily="2" charset="0"/>
                <a:ea typeface="Helvetica Neue" panose="02000503000000020004" pitchFamily="2" charset="0"/>
                <a:cs typeface="Helvetica Neue" panose="02000503000000020004" pitchFamily="2" charset="0"/>
              </a:rPr>
              <a:t>Aedes aegypti </a:t>
            </a:r>
            <a:r>
              <a:rPr lang="en-GB" sz="1600" dirty="0">
                <a:latin typeface="Helvetica Neue" panose="02000503000000020004" pitchFamily="2" charset="0"/>
                <a:ea typeface="Helvetica Neue" panose="02000503000000020004" pitchFamily="2" charset="0"/>
                <a:cs typeface="Helvetica Neue" panose="02000503000000020004" pitchFamily="2" charset="0"/>
              </a:rPr>
              <a:t>infestation in households.</a:t>
            </a:r>
          </a:p>
        </p:txBody>
      </p:sp>
      <p:sp>
        <p:nvSpPr>
          <p:cNvPr id="16" name="Slide Number Placeholder 3">
            <a:extLst>
              <a:ext uri="{FF2B5EF4-FFF2-40B4-BE49-F238E27FC236}">
                <a16:creationId xmlns:a16="http://schemas.microsoft.com/office/drawing/2014/main" id="{AB49160A-7CA3-A3C8-EFAF-5F2F57B8F24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9894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49F621C4-2211-6D37-1A29-96E9306E812E}"/>
              </a:ext>
            </a:extLst>
          </p:cNvPr>
          <p:cNvGraphicFramePr>
            <a:graphicFrameLocks noGrp="1"/>
          </p:cNvGraphicFramePr>
          <p:nvPr/>
        </p:nvGraphicFramePr>
        <p:xfrm>
          <a:off x="2031999" y="682436"/>
          <a:ext cx="8128002" cy="2773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207499504"/>
                    </a:ext>
                  </a:extLst>
                </a:gridCol>
                <a:gridCol w="1354667">
                  <a:extLst>
                    <a:ext uri="{9D8B030D-6E8A-4147-A177-3AD203B41FA5}">
                      <a16:colId xmlns:a16="http://schemas.microsoft.com/office/drawing/2014/main" val="3525533618"/>
                    </a:ext>
                  </a:extLst>
                </a:gridCol>
                <a:gridCol w="1354667">
                  <a:extLst>
                    <a:ext uri="{9D8B030D-6E8A-4147-A177-3AD203B41FA5}">
                      <a16:colId xmlns:a16="http://schemas.microsoft.com/office/drawing/2014/main" val="3384302234"/>
                    </a:ext>
                  </a:extLst>
                </a:gridCol>
                <a:gridCol w="1354667">
                  <a:extLst>
                    <a:ext uri="{9D8B030D-6E8A-4147-A177-3AD203B41FA5}">
                      <a16:colId xmlns:a16="http://schemas.microsoft.com/office/drawing/2014/main" val="3430180504"/>
                    </a:ext>
                  </a:extLst>
                </a:gridCol>
                <a:gridCol w="1354667">
                  <a:extLst>
                    <a:ext uri="{9D8B030D-6E8A-4147-A177-3AD203B41FA5}">
                      <a16:colId xmlns:a16="http://schemas.microsoft.com/office/drawing/2014/main" val="394953822"/>
                    </a:ext>
                  </a:extLst>
                </a:gridCol>
                <a:gridCol w="1354667">
                  <a:extLst>
                    <a:ext uri="{9D8B030D-6E8A-4147-A177-3AD203B41FA5}">
                      <a16:colId xmlns:a16="http://schemas.microsoft.com/office/drawing/2014/main" val="235568006"/>
                    </a:ext>
                  </a:extLst>
                </a:gridCol>
              </a:tblGrid>
              <a:tr h="370840">
                <a:tc>
                  <a:txBody>
                    <a:bodyPr/>
                    <a:lstStyle/>
                    <a:p>
                      <a:pPr algn="ctr"/>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gridSpan="5">
                  <a:txBody>
                    <a:bodyPr/>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Survey Periods</a:t>
                      </a:r>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dirty="0"/>
                    </a:p>
                  </a:txBody>
                  <a:tcPr/>
                </a:tc>
                <a:extLst>
                  <a:ext uri="{0D108BD9-81ED-4DB2-BD59-A6C34878D82A}">
                    <a16:rowId xmlns:a16="http://schemas.microsoft.com/office/drawing/2014/main" val="3040467693"/>
                  </a:ext>
                </a:extLst>
              </a:tr>
              <a:tr h="370840">
                <a:tc>
                  <a:txBody>
                    <a:bodyPr/>
                    <a:lstStyle/>
                    <a:p>
                      <a:r>
                        <a:rPr lang="en-GB" sz="2000" b="1" dirty="0" err="1">
                          <a:latin typeface="Helvetica Neue" panose="02000503000000020004" pitchFamily="2" charset="0"/>
                          <a:ea typeface="Helvetica Neue" panose="02000503000000020004" pitchFamily="2" charset="0"/>
                          <a:cs typeface="Helvetica Neue" panose="02000503000000020004" pitchFamily="2" charset="0"/>
                        </a:rPr>
                        <a:t>LIRAa</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2013</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2014</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2015</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2016</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2017</a:t>
                      </a:r>
                    </a:p>
                  </a:txBody>
                  <a:tcPr/>
                </a:tc>
                <a:extLst>
                  <a:ext uri="{0D108BD9-81ED-4DB2-BD59-A6C34878D82A}">
                    <a16:rowId xmlns:a16="http://schemas.microsoft.com/office/drawing/2014/main" val="2131341570"/>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extLst>
                  <a:ext uri="{0D108BD9-81ED-4DB2-BD59-A6C34878D82A}">
                    <a16:rowId xmlns:a16="http://schemas.microsoft.com/office/drawing/2014/main" val="3645609671"/>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extLst>
                  <a:ext uri="{0D108BD9-81ED-4DB2-BD59-A6C34878D82A}">
                    <a16:rowId xmlns:a16="http://schemas.microsoft.com/office/drawing/2014/main" val="282246340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extLst>
                  <a:ext uri="{0D108BD9-81ED-4DB2-BD59-A6C34878D82A}">
                    <a16:rowId xmlns:a16="http://schemas.microsoft.com/office/drawing/2014/main" val="250407673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34225998"/>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37858753"/>
                  </a:ext>
                </a:extLst>
              </a:tr>
            </a:tbl>
          </a:graphicData>
        </a:graphic>
      </p:graphicFrame>
      <p:sp>
        <p:nvSpPr>
          <p:cNvPr id="6" name="Title 1">
            <a:extLst>
              <a:ext uri="{FF2B5EF4-FFF2-40B4-BE49-F238E27FC236}">
                <a16:creationId xmlns:a16="http://schemas.microsoft.com/office/drawing/2014/main" id="{9E4D4135-D166-7C63-5710-D5B2FD2ED635}"/>
              </a:ext>
            </a:extLst>
          </p:cNvPr>
          <p:cNvSpPr txBox="1">
            <a:spLocks/>
          </p:cNvSpPr>
          <p:nvPr/>
        </p:nvSpPr>
        <p:spPr>
          <a:xfrm>
            <a:off x="201827" y="98854"/>
            <a:ext cx="11788346" cy="568411"/>
          </a:xfrm>
          <a:solidFill>
            <a:schemeClr val="accent4"/>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Research Methodology &amp; Study design</a:t>
            </a:r>
          </a:p>
        </p:txBody>
      </p:sp>
      <p:sp>
        <p:nvSpPr>
          <p:cNvPr id="7" name="TextBox 6">
            <a:extLst>
              <a:ext uri="{FF2B5EF4-FFF2-40B4-BE49-F238E27FC236}">
                <a16:creationId xmlns:a16="http://schemas.microsoft.com/office/drawing/2014/main" id="{4FE52A24-C45C-CD9D-E214-50885F5D8D1B}"/>
              </a:ext>
            </a:extLst>
          </p:cNvPr>
          <p:cNvSpPr txBox="1"/>
          <p:nvPr/>
        </p:nvSpPr>
        <p:spPr>
          <a:xfrm>
            <a:off x="425885" y="3472458"/>
            <a:ext cx="11226115" cy="3016210"/>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Methodology:</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Population-based ecological study design within cross-sectional (and retrospective) framework</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For covariates, the analysis included: </a:t>
            </a:r>
          </a:p>
          <a:p>
            <a:pPr marL="800100" lvl="1" indent="-342900">
              <a:buFont typeface="+mj-lt"/>
              <a:buAutoNum type="arabicParenR"/>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WorldClim</a:t>
            </a:r>
            <a:r>
              <a:rPr lang="en-GB" sz="1400" b="1" dirty="0">
                <a:latin typeface="Helvetica Neue" panose="02000503000000020004" pitchFamily="2" charset="0"/>
                <a:ea typeface="Helvetica Neue" panose="02000503000000020004" pitchFamily="2" charset="0"/>
                <a:cs typeface="Helvetica Neue" panose="02000503000000020004" pitchFamily="2" charset="0"/>
              </a:rPr>
              <a:t> (4.5km)</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r>
              <a:rPr lang="en-GB" sz="1400" b="1" dirty="0">
                <a:latin typeface="Helvetica Neue" panose="02000503000000020004" pitchFamily="2" charset="0"/>
                <a:ea typeface="Helvetica Neue" panose="02000503000000020004" pitchFamily="2" charset="0"/>
                <a:cs typeface="Helvetica Neue" panose="02000503000000020004" pitchFamily="2" charset="0"/>
              </a:rPr>
              <a:t>Maximum temperature </a:t>
            </a:r>
            <a:r>
              <a:rPr lang="en-GB" sz="1400" dirty="0">
                <a:latin typeface="Helvetica Neue" panose="02000503000000020004" pitchFamily="2" charset="0"/>
                <a:ea typeface="Helvetica Neue" panose="02000503000000020004" pitchFamily="2" charset="0"/>
                <a:cs typeface="Helvetica Neue" panose="02000503000000020004" pitchFamily="2" charset="0"/>
              </a:rPr>
              <a:t>and </a:t>
            </a:r>
            <a:r>
              <a:rPr lang="en-GB" sz="1400" b="1" dirty="0">
                <a:latin typeface="Helvetica Neue" panose="02000503000000020004" pitchFamily="2" charset="0"/>
                <a:ea typeface="Helvetica Neue" panose="02000503000000020004" pitchFamily="2" charset="0"/>
                <a:cs typeface="Helvetica Neue" panose="02000503000000020004" pitchFamily="2" charset="0"/>
              </a:rPr>
              <a:t>Precipitation</a:t>
            </a:r>
            <a:r>
              <a:rPr lang="en-GB" sz="1400" dirty="0">
                <a:latin typeface="Helvetica Neue" panose="02000503000000020004" pitchFamily="2" charset="0"/>
                <a:ea typeface="Helvetica Neue" panose="02000503000000020004" pitchFamily="2" charset="0"/>
                <a:cs typeface="Helvetica Neue" panose="02000503000000020004" pitchFamily="2" charset="0"/>
              </a:rPr>
              <a:t>) (monthly)</a:t>
            </a:r>
          </a:p>
          <a:p>
            <a:pPr marL="800100" lvl="1" indent="-342900">
              <a:buFont typeface="+mj-lt"/>
              <a:buAutoNum type="arabicParenR"/>
            </a:pPr>
            <a:r>
              <a:rPr lang="en-GB" sz="1400" b="1" dirty="0">
                <a:latin typeface="Helvetica Neue" panose="02000503000000020004" pitchFamily="2" charset="0"/>
                <a:ea typeface="Helvetica Neue" panose="02000503000000020004" pitchFamily="2" charset="0"/>
                <a:cs typeface="Helvetica Neue" panose="02000503000000020004" pitchFamily="2" charset="0"/>
              </a:rPr>
              <a:t>MOD18A1.061 Terra Vegetation Indices 16-Day Global 500m </a:t>
            </a:r>
            <a:r>
              <a:rPr lang="en-GB" sz="1400" dirty="0">
                <a:latin typeface="Helvetica Neue" panose="02000503000000020004" pitchFamily="2" charset="0"/>
                <a:ea typeface="Helvetica Neue" panose="02000503000000020004" pitchFamily="2" charset="0"/>
                <a:cs typeface="Helvetica Neue" panose="02000503000000020004" pitchFamily="2" charset="0"/>
              </a:rPr>
              <a:t>to compute neighbourhood levels of vegetation based on the </a:t>
            </a:r>
            <a:r>
              <a:rPr lang="en-GB" sz="1400" b="1" dirty="0">
                <a:latin typeface="Helvetica Neue" panose="02000503000000020004" pitchFamily="2" charset="0"/>
                <a:ea typeface="Helvetica Neue" panose="02000503000000020004" pitchFamily="2" charset="0"/>
                <a:cs typeface="Helvetica Neue" panose="02000503000000020004" pitchFamily="2" charset="0"/>
              </a:rPr>
              <a:t>NDVI</a:t>
            </a:r>
            <a:r>
              <a:rPr lang="en-GB" sz="1400" dirty="0">
                <a:latin typeface="Helvetica Neue" panose="02000503000000020004" pitchFamily="2" charset="0"/>
                <a:ea typeface="Helvetica Neue" panose="02000503000000020004" pitchFamily="2" charset="0"/>
                <a:cs typeface="Helvetica Neue" panose="02000503000000020004" pitchFamily="2" charset="0"/>
              </a:rPr>
              <a:t> metrics (monthly)</a:t>
            </a:r>
          </a:p>
          <a:p>
            <a:pPr marL="800100" lvl="1" indent="-342900">
              <a:buFont typeface="+mj-lt"/>
              <a:buAutoNum type="arabicParenR"/>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Worldpop.org</a:t>
            </a:r>
            <a:r>
              <a:rPr lang="en-GB" sz="1400" b="1" dirty="0">
                <a:latin typeface="Helvetica Neue" panose="02000503000000020004" pitchFamily="2" charset="0"/>
                <a:ea typeface="Helvetica Neue" panose="02000503000000020004" pitchFamily="2" charset="0"/>
                <a:cs typeface="Helvetica Neue" panose="02000503000000020004" pitchFamily="2" charset="0"/>
              </a:rPr>
              <a:t> (100m) </a:t>
            </a:r>
            <a:r>
              <a:rPr lang="en-GB" sz="1400" dirty="0">
                <a:latin typeface="Helvetica Neue" panose="02000503000000020004" pitchFamily="2" charset="0"/>
                <a:ea typeface="Helvetica Neue" panose="02000503000000020004" pitchFamily="2" charset="0"/>
                <a:cs typeface="Helvetica Neue" panose="02000503000000020004" pitchFamily="2" charset="0"/>
              </a:rPr>
              <a:t>to extract rasters for urbanisation (which contains binary grids) to compute the fraction of surface that is urbanised for neighbourhoods (yearly).</a:t>
            </a:r>
          </a:p>
          <a:p>
            <a:pPr marL="800100" lvl="1" indent="-342900">
              <a:buFont typeface="+mj-lt"/>
              <a:buAutoNum type="arabicParen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sz="1400" b="1" dirty="0">
                <a:latin typeface="Helvetica Neue" panose="02000503000000020004" pitchFamily="2" charset="0"/>
                <a:ea typeface="Helvetica Neue" panose="02000503000000020004" pitchFamily="2" charset="0"/>
                <a:cs typeface="Helvetica Neue" panose="02000503000000020004" pitchFamily="2" charset="0"/>
              </a:rPr>
              <a:t>Spatial risk model with Intrinsic Conditional Autoregressive (ICAR) Model</a:t>
            </a:r>
            <a:r>
              <a:rPr lang="en-GB" sz="1400" dirty="0">
                <a:latin typeface="Helvetica Neue" panose="02000503000000020004" pitchFamily="2" charset="0"/>
                <a:ea typeface="Helvetica Neue" panose="02000503000000020004" pitchFamily="2" charset="0"/>
                <a:cs typeface="Helvetica Neue" panose="02000503000000020004" pitchFamily="2" charset="0"/>
              </a:rPr>
              <a:t>; and to derive new global coefficients for covariates for at that survey period for April 2017, as well as neighbourhood-specific relative risk estimates.</a:t>
            </a:r>
          </a:p>
        </p:txBody>
      </p:sp>
      <p:sp>
        <p:nvSpPr>
          <p:cNvPr id="8" name="Slide Number Placeholder 3">
            <a:extLst>
              <a:ext uri="{FF2B5EF4-FFF2-40B4-BE49-F238E27FC236}">
                <a16:creationId xmlns:a16="http://schemas.microsoft.com/office/drawing/2014/main" id="{AEEF2B8E-86EC-13DA-4ACF-B5B36065F10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Rectangle 8">
            <a:extLst>
              <a:ext uri="{FF2B5EF4-FFF2-40B4-BE49-F238E27FC236}">
                <a16:creationId xmlns:a16="http://schemas.microsoft.com/office/drawing/2014/main" id="{07E718B4-0077-6BFD-1555-5EEBBAC664CC}"/>
              </a:ext>
            </a:extLst>
          </p:cNvPr>
          <p:cNvSpPr/>
          <p:nvPr/>
        </p:nvSpPr>
        <p:spPr>
          <a:xfrm>
            <a:off x="8798399" y="1850400"/>
            <a:ext cx="1361601" cy="446400"/>
          </a:xfrm>
          <a:prstGeom prst="rect">
            <a:avLst/>
          </a:prstGeom>
          <a:no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D353D106-DD5B-0AA7-637B-AD4988205F5E}"/>
              </a:ext>
            </a:extLst>
          </p:cNvPr>
          <p:cNvSpPr txBox="1"/>
          <p:nvPr/>
        </p:nvSpPr>
        <p:spPr>
          <a:xfrm>
            <a:off x="10267200" y="1746696"/>
            <a:ext cx="1857600" cy="830997"/>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Using this snapshot time-period for April to demonstrate the application</a:t>
            </a:r>
          </a:p>
        </p:txBody>
      </p:sp>
    </p:spTree>
    <p:extLst>
      <p:ext uri="{BB962C8B-B14F-4D97-AF65-F5344CB8AC3E}">
        <p14:creationId xmlns:p14="http://schemas.microsoft.com/office/powerpoint/2010/main" val="1980355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D1C5B4-8BFF-C646-B7F0-9ACBF439C60E}"/>
                  </a:ext>
                </a:extLst>
              </p:cNvPr>
              <p:cNvSpPr txBox="1"/>
              <p:nvPr/>
            </p:nvSpPr>
            <p:spPr>
              <a:xfrm>
                <a:off x="6400800" y="1725822"/>
                <a:ext cx="5417363" cy="983987"/>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dirty="0"/>
                  <a:t>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𝑌</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 ~ </m:t>
                    </m:r>
                    <m:r>
                      <m:rPr>
                        <m:sty m:val="p"/>
                      </m:rPr>
                      <a:rPr lang="en-GB" sz="1400" b="0" i="0" smtClean="0">
                        <a:latin typeface="Cambria Math" panose="02040503050406030204" pitchFamily="18" charset="0"/>
                      </a:rPr>
                      <m:t>Poisson</m:t>
                    </m:r>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𝑖</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𝑟</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oMath>
                </a14:m>
                <a:endParaRPr lang="en-GB" sz="1400" dirty="0"/>
              </a:p>
              <a:p>
                <a:endParaRPr lang="en-GB" sz="1400" dirty="0"/>
              </a:p>
              <a:p>
                <a:pPr marL="285750" indent="-285750">
                  <a:buFont typeface="Wingdings" pitchFamily="2" charset="2"/>
                  <a:buChar char="§"/>
                </a:pPr>
                <a14:m>
                  <m:oMath xmlns:m="http://schemas.openxmlformats.org/officeDocument/2006/math">
                    <m:sSub>
                      <m:sSubPr>
                        <m:ctrlPr>
                          <a:rPr lang="en-GB" sz="1400" b="0" i="1" smtClean="0">
                            <a:latin typeface="Cambria Math" panose="02040503050406030204" pitchFamily="18" charset="0"/>
                          </a:rPr>
                        </m:ctrlPr>
                      </m:sSubPr>
                      <m:e>
                        <m:r>
                          <m:rPr>
                            <m:sty m:val="p"/>
                          </m:rPr>
                          <a:rPr lang="en-GB" sz="1400" b="0" i="0" smtClean="0">
                            <a:latin typeface="Cambria Math" panose="02040503050406030204" pitchFamily="18" charset="0"/>
                          </a:rPr>
                          <m:t>log</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rPr>
                      <m:t>+</m:t>
                    </m:r>
                    <m:nary>
                      <m:naryPr>
                        <m:chr m:val="∑"/>
                        <m:subHide m:val="on"/>
                        <m:supHide m:val="on"/>
                        <m:ctrlPr>
                          <a:rPr lang="en-GB" sz="1400" b="0" i="1" smtClean="0">
                            <a:latin typeface="Cambria Math" panose="02040503050406030204" pitchFamily="18" charset="0"/>
                          </a:rPr>
                        </m:ctrlPr>
                      </m:naryPr>
                      <m:sub/>
                      <m:sup/>
                      <m:e>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rPr>
                              <m:t>𝑘</m:t>
                            </m:r>
                          </m:sub>
                        </m:sSub>
                      </m:e>
                    </m:nary>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𝑋</m:t>
                        </m:r>
                      </m:e>
                      <m:sub>
                        <m:r>
                          <a:rPr lang="en-GB" sz="1400" b="0" i="1" smtClean="0">
                            <a:latin typeface="Cambria Math" panose="02040503050406030204" pitchFamily="18" charset="0"/>
                          </a:rPr>
                          <m:t>𝑖</m:t>
                        </m:r>
                        <m:r>
                          <a:rPr lang="en-GB" sz="1400" b="0" i="1" smtClean="0">
                            <a:latin typeface="Cambria Math" panose="02040503050406030204" pitchFamily="18" charset="0"/>
                          </a:rPr>
                          <m:t>,</m:t>
                        </m:r>
                        <m:r>
                          <a:rPr lang="en-GB" sz="1400" b="0" i="1" smtClean="0">
                            <a:latin typeface="Cambria Math" panose="02040503050406030204" pitchFamily="18" charset="0"/>
                          </a:rPr>
                          <m:t>𝑘</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log</m:t>
                    </m:r>
                    <m:d>
                      <m:dPr>
                        <m:ctrlPr>
                          <a:rPr lang="en-GB" sz="1400" b="0" i="1" smtClean="0">
                            <a:latin typeface="Cambria Math" panose="02040503050406030204" pitchFamily="18" charset="0"/>
                            <a:ea typeface="Cambria Math" panose="02040503050406030204" pitchFamily="18" charset="0"/>
                          </a:rPr>
                        </m:ctrlPr>
                      </m:dPr>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𝐸</m:t>
                            </m:r>
                          </m:e>
                          <m:sub>
                            <m:r>
                              <a:rPr lang="en-GB" sz="1400" b="0" i="1" smtClean="0">
                                <a:latin typeface="Cambria Math" panose="02040503050406030204" pitchFamily="18" charset="0"/>
                                <a:ea typeface="Cambria Math" panose="02040503050406030204" pitchFamily="18" charset="0"/>
                              </a:rPr>
                              <m:t>𝑖</m:t>
                            </m:r>
                          </m:sub>
                        </m:sSub>
                      </m:e>
                    </m:d>
                  </m:oMath>
                </a14:m>
                <a:endParaRPr lang="en-GB" sz="1400" b="0" i="0" dirty="0">
                  <a:latin typeface="Cambria Math" panose="02040503050406030204" pitchFamily="18" charset="0"/>
                  <a:ea typeface="Cambria Math" panose="02040503050406030204" pitchFamily="18" charset="0"/>
                </a:endParaRPr>
              </a:p>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where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14:m>
                  <m:oMath xmlns:m="http://schemas.openxmlformats.org/officeDocument/2006/math">
                    <m:r>
                      <a:rPr lang="en-GB" sz="1400" b="0" i="0"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𝜌</m:t>
                            </m:r>
                          </m:e>
                        </m:d>
                        <m:r>
                          <a:rPr lang="en-GB" sz="1400" i="1">
                            <a:latin typeface="Cambria Math" panose="02040503050406030204" pitchFamily="18" charset="0"/>
                            <a:ea typeface="Cambria Math" panose="02040503050406030204" pitchFamily="18" charset="0"/>
                          </a:rPr>
                          <m:t>𝜃</m:t>
                        </m:r>
                      </m:e>
                    </m:rad>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r>
                          <a:rPr lang="en-GB" sz="1400" i="1">
                            <a:latin typeface="Cambria Math" panose="02040503050406030204" pitchFamily="18" charset="0"/>
                            <a:ea typeface="Cambria Math" panose="02040503050406030204" pitchFamily="18" charset="0"/>
                          </a:rPr>
                          <m:t>𝜌𝜙</m:t>
                        </m:r>
                      </m:e>
                    </m:rad>
                    <m:r>
                      <a:rPr lang="en-GB" sz="1400" i="1">
                        <a:latin typeface="Cambria Math" panose="02040503050406030204" pitchFamily="18" charset="0"/>
                        <a:ea typeface="Cambria Math" panose="02040503050406030204" pitchFamily="18" charset="0"/>
                      </a:rPr>
                      <m:t>)</m:t>
                    </m:r>
                  </m:oMath>
                </a14:m>
                <a:endParaRPr lang="en-GB" sz="1400" dirty="0"/>
              </a:p>
            </p:txBody>
          </p:sp>
        </mc:Choice>
        <mc:Fallback xmlns="">
          <p:sp>
            <p:nvSpPr>
              <p:cNvPr id="8" name="TextBox 7">
                <a:extLst>
                  <a:ext uri="{FF2B5EF4-FFF2-40B4-BE49-F238E27FC236}">
                    <a16:creationId xmlns:a16="http://schemas.microsoft.com/office/drawing/2014/main" id="{7DD1C5B4-8BFF-C646-B7F0-9ACBF439C60E}"/>
                  </a:ext>
                </a:extLst>
              </p:cNvPr>
              <p:cNvSpPr txBox="1">
                <a:spLocks noRot="1" noChangeAspect="1" noMove="1" noResize="1" noEditPoints="1" noAdjustHandles="1" noChangeArrowheads="1" noChangeShapeType="1" noTextEdit="1"/>
              </p:cNvSpPr>
              <p:nvPr/>
            </p:nvSpPr>
            <p:spPr>
              <a:xfrm>
                <a:off x="6400800" y="1725822"/>
                <a:ext cx="5417363" cy="983987"/>
              </a:xfrm>
              <a:prstGeom prst="rect">
                <a:avLst/>
              </a:prstGeom>
              <a:blipFill>
                <a:blip r:embed="rId3"/>
                <a:stretch>
                  <a:fillRect l="-1865" b="-27500"/>
                </a:stretch>
              </a:blipFill>
              <a:ln>
                <a:solidFill>
                  <a:schemeClr val="accent1">
                    <a:lumMod val="40000"/>
                    <a:lumOff val="6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F0DEB9-DD20-544B-B869-BF084ECCED2F}"/>
                  </a:ext>
                </a:extLst>
              </p:cNvPr>
              <p:cNvSpPr txBox="1"/>
              <p:nvPr/>
            </p:nvSpPr>
            <p:spPr>
              <a:xfrm>
                <a:off x="160454" y="1204663"/>
                <a:ext cx="5878895" cy="4378956"/>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𝑌</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counts of infected houses in neighbourhoods (outcome)</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𝑋</m:t>
                        </m:r>
                      </m:e>
                      <m:sub>
                        <m:r>
                          <a:rPr lang="en-GB" sz="1400" b="0" i="1" smtClean="0">
                            <a:latin typeface="Cambria Math" panose="02040503050406030204" pitchFamily="18" charset="0"/>
                            <a:ea typeface="Helvetica Neue Light" panose="02000403000000020004" pitchFamily="2" charset="0"/>
                          </a:rPr>
                          <m:t>𝑖</m:t>
                        </m:r>
                        <m:r>
                          <a:rPr lang="en-GB" sz="1400" b="0" i="1" smtClean="0">
                            <a:latin typeface="Cambria Math" panose="02040503050406030204" pitchFamily="18" charset="0"/>
                            <a:ea typeface="Helvetica Neue Light" panose="02000403000000020004" pitchFamily="2" charset="0"/>
                          </a:rPr>
                          <m:t>,</m:t>
                        </m:r>
                        <m:r>
                          <a:rPr lang="en-GB" sz="1400" b="0" i="1" smtClean="0">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independent variables (</a:t>
                </a:r>
                <a14:m>
                  <m:oMath xmlns:m="http://schemas.openxmlformats.org/officeDocument/2006/math">
                    <m:r>
                      <a:rPr lang="en-GB" sz="1400" b="0" i="1" smtClean="0">
                        <a:latin typeface="Cambria Math" panose="02040503050406030204" pitchFamily="18" charset="0"/>
                        <a:ea typeface="Helvetica Neue Light" panose="02000403000000020004" pitchFamily="2" charset="0"/>
                      </a:rPr>
                      <m:t>𝑘</m:t>
                    </m:r>
                    <m:r>
                      <a:rPr lang="en-GB" sz="1400" b="0" i="1" smtClean="0">
                        <a:latin typeface="Cambria Math" panose="02040503050406030204" pitchFamily="18" charset="0"/>
                        <a:ea typeface="Helvetica Neue Light" panose="02000403000000020004" pitchFamily="2" charset="0"/>
                      </a:rPr>
                      <m:t>=4)</m:t>
                    </m:r>
                  </m:oMath>
                </a14:m>
                <a:endParaRPr lang="en-GB" sz="1400" dirty="0">
                  <a:latin typeface="Helvetica Neue Light" panose="02000403000000020004" pitchFamily="2" charset="0"/>
                  <a:ea typeface="Helvetica Neue Light" panose="02000403000000020004" pitchFamily="2" charset="0"/>
                </a:endParaRPr>
              </a:p>
              <a:p>
                <a14:m>
                  <m:oMath xmlns:m="http://schemas.openxmlformats.org/officeDocument/2006/math">
                    <m:sSub>
                      <m:sSubPr>
                        <m:ctrlPr>
                          <a:rPr lang="en-GB" sz="1400" i="1" dirty="0" smtClean="0">
                            <a:latin typeface="Cambria Math" panose="02040503050406030204" pitchFamily="18" charset="0"/>
                            <a:ea typeface="Helvetica Neue Light" panose="02000403000000020004" pitchFamily="2" charset="0"/>
                          </a:rPr>
                        </m:ctrlPr>
                      </m:sSubPr>
                      <m:e>
                        <m:r>
                          <a:rPr lang="en-GB" sz="1400" b="0" i="1" dirty="0" smtClean="0">
                            <a:latin typeface="Cambria Math" panose="02040503050406030204" pitchFamily="18" charset="0"/>
                            <a:ea typeface="Helvetica Neue Light" panose="02000403000000020004" pitchFamily="2" charset="0"/>
                          </a:rPr>
                          <m:t>𝐸</m:t>
                        </m:r>
                      </m:e>
                      <m:sub>
                        <m:r>
                          <a:rPr lang="en-GB" sz="1400" b="0" i="1" dirty="0"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expected counts of cases infected houses an area</a:t>
                </a:r>
              </a:p>
              <a:p>
                <a:r>
                  <a:rPr lang="en-GB" sz="1400" i="1" dirty="0">
                    <a:latin typeface="Cambria Math" panose="02040503050406030204" pitchFamily="18" charset="0"/>
                    <a:ea typeface="Cambria Math" panose="02040503050406030204" pitchFamily="18" charset="0"/>
                  </a:rPr>
                  <a:t>R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overall rate of infestation in the study area in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dirty="0">
                    <a:latin typeface="Helvetica Neue" panose="02000503000000020004" pitchFamily="2" charset="0"/>
                    <a:ea typeface="Helvetica Neue" panose="02000503000000020004" pitchFamily="2" charset="0"/>
                    <a:cs typeface="Helvetica Neue" panose="02000503000000020004" pitchFamily="2" charset="0"/>
                  </a:rPr>
                  <a:t> period</a:t>
                </a:r>
                <a:endParaRPr lang="en-GB" sz="1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𝑟</m:t>
                        </m:r>
                      </m:e>
                      <m:sub>
                        <m:r>
                          <a:rPr lang="en-GB" sz="1400" b="0" i="1" smtClean="0">
                            <a:latin typeface="Cambria Math" panose="02040503050406030204" pitchFamily="18" charset="0"/>
                            <a:ea typeface="Cambria Math" panose="02040503050406030204" pitchFamily="18" charset="0"/>
                          </a:rPr>
                          <m:t>𝑖</m:t>
                        </m:r>
                      </m:sub>
                    </m:sSub>
                  </m:oMath>
                </a14:m>
                <a:r>
                  <a:rPr lang="en-GB" sz="1400" dirty="0">
                    <a:latin typeface="Helvetica Neue Light" panose="02000403000000020004" pitchFamily="2" charset="0"/>
                    <a:ea typeface="Helvetica Neue Light" panose="02000403000000020004" pitchFamily="2" charset="0"/>
                  </a:rPr>
                  <a:t> is some area-specific rates within that </a:t>
                </a:r>
                <a:r>
                  <a:rPr lang="en-GB" sz="1400" dirty="0" err="1">
                    <a:latin typeface="Helvetica Neue Light" panose="02000403000000020004" pitchFamily="2" charset="0"/>
                    <a:ea typeface="Helvetica Neue Light" panose="02000403000000020004" pitchFamily="2" charset="0"/>
                  </a:rPr>
                  <a:t>LIRAa</a:t>
                </a:r>
                <a:r>
                  <a:rPr lang="en-GB" sz="1400" dirty="0">
                    <a:latin typeface="Helvetica Neue Light" panose="02000403000000020004" pitchFamily="2" charset="0"/>
                    <a:ea typeface="Helvetica Neue Light" panose="02000403000000020004" pitchFamily="2" charset="0"/>
                  </a:rPr>
                  <a:t> period</a:t>
                </a:r>
              </a:p>
              <a:p>
                <a:endParaRPr lang="en-GB" sz="1600" i="1" dirty="0">
                  <a:latin typeface="Cambria Math" panose="02040503050406030204" pitchFamily="18" charset="0"/>
                  <a:ea typeface="Cambria Math" panose="02040503050406030204" pitchFamily="18"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r>
                      <a:rPr lang="en-GB" sz="1400" i="1" smtClean="0">
                        <a:latin typeface="Cambria Math" panose="02040503050406030204" pitchFamily="18" charset="0"/>
                        <a:ea typeface="Cambria Math" panose="02040503050406030204" pitchFamily="18" charset="0"/>
                      </a:rPr>
                      <m:t>𝛼</m:t>
                    </m:r>
                  </m:oMath>
                </a14:m>
                <a:r>
                  <a:rPr lang="en-GB" sz="1400" dirty="0">
                    <a:latin typeface="Helvetica Neue Light" panose="02000403000000020004" pitchFamily="2" charset="0"/>
                    <a:ea typeface="Helvetica Neue Light" panose="02000403000000020004" pitchFamily="2" charset="0"/>
                  </a:rPr>
                  <a:t> is the overall risk of infestation for entire study area</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oMath>
                </a14:m>
                <a:r>
                  <a:rPr lang="en-GB" sz="1400" dirty="0">
                    <a:latin typeface="Helvetica Neue Light" panose="02000403000000020004" pitchFamily="2" charset="0"/>
                    <a:ea typeface="Helvetica Neue Light" panose="02000403000000020004" pitchFamily="2" charset="0"/>
                  </a:rPr>
                  <a:t> measures the overall associated risk between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𝑋</m:t>
                        </m:r>
                      </m:e>
                      <m:sub>
                        <m:r>
                          <a:rPr lang="en-GB" sz="1400" i="1">
                            <a:latin typeface="Cambria Math" panose="02040503050406030204" pitchFamily="18" charset="0"/>
                            <a:ea typeface="Helvetica Neue Light" panose="02000403000000020004" pitchFamily="2" charset="0"/>
                          </a:rPr>
                          <m:t>𝑖</m:t>
                        </m:r>
                        <m:r>
                          <a:rPr lang="en-GB" sz="1400" i="1">
                            <a:latin typeface="Cambria Math" panose="02040503050406030204" pitchFamily="18" charset="0"/>
                            <a:ea typeface="Helvetica Neue Light" panose="02000403000000020004" pitchFamily="2" charset="0"/>
                          </a:rPr>
                          <m:t>,</m:t>
                        </m:r>
                        <m:r>
                          <a:rPr lang="en-GB" sz="1400" i="1">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the area-specific spatial random effects</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ea typeface="Cambria Math" panose="02040503050406030204" pitchFamily="18" charset="0"/>
                          </a:rPr>
                          <m:t>𝑖</m:t>
                        </m:r>
                      </m:sub>
                    </m:sSub>
                  </m:oMath>
                </a14:m>
                <a:r>
                  <a:rPr lang="en-GB" sz="1400" i="1" dirty="0">
                    <a:latin typeface="Cambria Math" panose="02040503050406030204" pitchFamily="18" charset="0"/>
                    <a:ea typeface="Cambria Math" panose="02040503050406030204" pitchFamily="18" charset="0"/>
                  </a:rPr>
                  <a:t> </a:t>
                </a:r>
                <a:r>
                  <a:rPr lang="en-GB" sz="1400" dirty="0">
                    <a:latin typeface="Helvetica Neue Light" panose="02000403000000020004" pitchFamily="2" charset="0"/>
                    <a:ea typeface="Helvetica Neue Light" panose="02000403000000020004" pitchFamily="2" charset="0"/>
                  </a:rPr>
                  <a:t>are the area-specific unstructured random effects</a:t>
                </a:r>
                <a:endParaRPr lang="en-GB" sz="1400" i="1" dirty="0">
                  <a:latin typeface="Cambria Math" panose="02040503050406030204" pitchFamily="18" charset="0"/>
                  <a:ea typeface="Cambria Math" panose="02040503050406030204" pitchFamily="18" charset="0"/>
                </a:endParaRPr>
              </a:p>
              <a:p>
                <a14:m>
                  <m:oMath xmlns:m="http://schemas.openxmlformats.org/officeDocument/2006/math">
                    <m:r>
                      <a:rPr lang="en-GB" sz="1400" i="1" smtClean="0">
                        <a:latin typeface="Cambria Math" panose="02040503050406030204" pitchFamily="18" charset="0"/>
                        <a:ea typeface="Cambria Math" panose="02040503050406030204" pitchFamily="18" charset="0"/>
                      </a:rPr>
                      <m:t>𝜎</m:t>
                    </m:r>
                  </m:oMath>
                </a14:m>
                <a:r>
                  <a:rPr lang="en-GB" sz="1400" dirty="0">
                    <a:latin typeface="Helvetica Neue Light" panose="02000403000000020004" pitchFamily="2" charset="0"/>
                    <a:ea typeface="Helvetica Neue Light" panose="02000403000000020004" pitchFamily="2" charset="0"/>
                  </a:rPr>
                  <a:t> an overall error term</a:t>
                </a:r>
              </a:p>
              <a:p>
                <a:endParaRPr lang="en-GB" sz="1400" dirty="0">
                  <a:latin typeface="Helvetica Neue Light" panose="02000403000000020004" pitchFamily="2" charset="0"/>
                  <a:ea typeface="Helvetica Neue Light" panose="020004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Model Calibration</a:t>
                </a:r>
              </a:p>
              <a:p>
                <a:pPr marL="285750" indent="-285750">
                  <a:buFont typeface="Arial" panose="020B0604020202020204" pitchFamily="34" charset="0"/>
                  <a:buChar char="•"/>
                </a:pPr>
                <a14:m>
                  <m:oMath xmlns:m="http://schemas.openxmlformats.org/officeDocument/2006/math">
                    <m:r>
                      <a:rPr lang="en-GB" sz="1400" i="1" smtClean="0">
                        <a:latin typeface="Cambria Math" panose="02040503050406030204" pitchFamily="18" charset="0"/>
                        <a:ea typeface="Cambria Math" panose="02040503050406030204" pitchFamily="18" charset="0"/>
                      </a:rPr>
                      <m:t>𝜌</m:t>
                    </m:r>
                  </m:oMath>
                </a14:m>
                <a:r>
                  <a:rPr lang="en-GB" sz="1400" dirty="0">
                    <a:latin typeface="Helvetica Neue Light" panose="02000403000000020004" pitchFamily="2" charset="0"/>
                    <a:ea typeface="Helvetica Neue Light" panose="02000403000000020004" pitchFamily="2" charset="0"/>
                  </a:rPr>
                  <a:t> is the proportion that’s set by the user to state the how much variance comes from either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or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en-GB" sz="1400" i="1">
                            <a:latin typeface="Cambria Math" panose="02040503050406030204" pitchFamily="18" charset="0"/>
                            <a:ea typeface="Cambria Math" panose="02040503050406030204" pitchFamily="18" charset="0"/>
                          </a:rPr>
                          <m:t>𝑖</m:t>
                        </m:r>
                      </m:sub>
                    </m:sSub>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combined random effects which is equivalent to </a:t>
                </a:r>
                <a14:m>
                  <m:oMath xmlns:m="http://schemas.openxmlformats.org/officeDocument/2006/math">
                    <m:r>
                      <a:rPr lang="en-GB" sz="1400" b="0" i="1">
                        <a:latin typeface="Cambria Math" panose="02040503050406030204" pitchFamily="18" charset="0"/>
                        <a:ea typeface="Cambria Math" panose="02040503050406030204" pitchFamily="18" charset="0"/>
                      </a:rPr>
                      <m:t>𝜎</m:t>
                    </m:r>
                    <m:r>
                      <a:rPr lang="en-GB" sz="1400" b="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b="0" i="1">
                                <a:latin typeface="Cambria Math" panose="02040503050406030204" pitchFamily="18" charset="0"/>
                                <a:ea typeface="Cambria Math" panose="02040503050406030204" pitchFamily="18" charset="0"/>
                              </a:rPr>
                              <m:t>1−</m:t>
                            </m:r>
                            <m:r>
                              <a:rPr lang="en-GB" sz="1400" b="0" i="1">
                                <a:latin typeface="Cambria Math" panose="02040503050406030204" pitchFamily="18" charset="0"/>
                                <a:ea typeface="Cambria Math" panose="02040503050406030204" pitchFamily="18" charset="0"/>
                              </a:rPr>
                              <m:t>𝜌</m:t>
                            </m:r>
                          </m:e>
                        </m:d>
                        <m:r>
                          <a:rPr lang="en-GB" sz="1400" b="0" i="1">
                            <a:latin typeface="Cambria Math" panose="02040503050406030204" pitchFamily="18" charset="0"/>
                            <a:ea typeface="Cambria Math" panose="02040503050406030204" pitchFamily="18" charset="0"/>
                          </a:rPr>
                          <m:t>𝜃</m:t>
                        </m:r>
                      </m:e>
                    </m:rad>
                    <m:r>
                      <a:rPr lang="en-GB" sz="1400" b="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r>
                          <a:rPr lang="en-GB" sz="1400" b="0" i="1">
                            <a:latin typeface="Cambria Math" panose="02040503050406030204" pitchFamily="18" charset="0"/>
                            <a:ea typeface="Cambria Math" panose="02040503050406030204" pitchFamily="18" charset="0"/>
                          </a:rPr>
                          <m:t>𝜌𝜙</m:t>
                        </m:r>
                      </m:e>
                    </m:rad>
                    <m:r>
                      <a:rPr lang="en-GB" sz="1400" b="0" i="1">
                        <a:latin typeface="Cambria Math" panose="02040503050406030204" pitchFamily="18" charset="0"/>
                        <a:ea typeface="Cambria Math" panose="02040503050406030204" pitchFamily="18" charset="0"/>
                      </a:rPr>
                      <m:t>)</m:t>
                    </m:r>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3" name="TextBox 12">
                <a:extLst>
                  <a:ext uri="{FF2B5EF4-FFF2-40B4-BE49-F238E27FC236}">
                    <a16:creationId xmlns:a16="http://schemas.microsoft.com/office/drawing/2014/main" id="{9CF0DEB9-DD20-544B-B869-BF084ECCED2F}"/>
                  </a:ext>
                </a:extLst>
              </p:cNvPr>
              <p:cNvSpPr txBox="1">
                <a:spLocks noRot="1" noChangeAspect="1" noMove="1" noResize="1" noEditPoints="1" noAdjustHandles="1" noChangeArrowheads="1" noChangeShapeType="1" noTextEdit="1"/>
              </p:cNvSpPr>
              <p:nvPr/>
            </p:nvSpPr>
            <p:spPr>
              <a:xfrm>
                <a:off x="160454" y="1204663"/>
                <a:ext cx="5878895" cy="4378956"/>
              </a:xfrm>
              <a:prstGeom prst="rect">
                <a:avLst/>
              </a:prstGeom>
              <a:blipFill>
                <a:blip r:embed="rId4"/>
                <a:stretch>
                  <a:fillRect l="-431" t="-58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EE9FCE-9481-4E48-87E8-F53DA2537432}"/>
                  </a:ext>
                </a:extLst>
              </p:cNvPr>
              <p:cNvSpPr txBox="1"/>
              <p:nvPr/>
            </p:nvSpPr>
            <p:spPr>
              <a:xfrm>
                <a:off x="148736" y="5567838"/>
                <a:ext cx="5254826" cy="1216743"/>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200" dirty="0">
                    <a:latin typeface="Helvetica Neue Light" panose="02000403000000020004" pitchFamily="2" charset="0"/>
                    <a:ea typeface="Helvetica Neue Light" panose="02000403000000020004" pitchFamily="2" charset="0"/>
                  </a:rPr>
                  <a:t>Notes:</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𝛼</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study area</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𝛽</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coefficient</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Helvetica Neue Light" panose="02000403000000020004" pitchFamily="2" charset="0"/>
                      </a:rPr>
                      <m:t>exp</m:t>
                    </m:r>
                    <m:r>
                      <a:rPr lang="en-GB" sz="1200" b="0" i="1" smtClean="0">
                        <a:latin typeface="Cambria Math" panose="02040503050406030204" pitchFamily="18" charset="0"/>
                        <a:ea typeface="Helvetica Neue Light" panose="02000403000000020004" pitchFamily="2" charset="0"/>
                      </a:rPr>
                      <m:t>(</m:t>
                    </m:r>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r>
                      <a:rPr lang="en-GB" sz="1200" i="1">
                        <a:latin typeface="Cambria Math" panose="02040503050406030204" pitchFamily="18" charset="0"/>
                      </a:rPr>
                      <m:t>+</m:t>
                    </m:r>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𝐶</m:t>
                        </m:r>
                      </m:e>
                      <m:sub>
                        <m:r>
                          <a:rPr lang="en-GB" sz="1200" b="0" i="1" smtClean="0">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by adding </a:t>
                </a:r>
                <a14:m>
                  <m:oMath xmlns:m="http://schemas.openxmlformats.org/officeDocument/2006/math">
                    <m:sSub>
                      <m:sSubPr>
                        <m:ctrlPr>
                          <a:rPr lang="en-GB" sz="1200" i="1">
                            <a:latin typeface="Cambria Math" panose="02040503050406030204" pitchFamily="18" charset="0"/>
                          </a:rPr>
                        </m:ctrlPr>
                      </m:sSubPr>
                      <m:e>
                        <m:r>
                          <a:rPr lang="en-GB" sz="1200" b="0" i="1" smtClean="0">
                            <a:latin typeface="Cambria Math" panose="02040503050406030204" pitchFamily="18" charset="0"/>
                          </a:rPr>
                          <m:t>+</m:t>
                        </m:r>
                        <m:r>
                          <a:rPr lang="en-GB" sz="1200" i="1">
                            <a:latin typeface="Cambria Math" panose="02040503050406030204" pitchFamily="18" charset="0"/>
                          </a:rPr>
                          <m:t>𝐶</m:t>
                        </m:r>
                      </m:e>
                      <m:sub>
                        <m:r>
                          <a:rPr lang="en-GB" sz="1200" i="1">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oMath>
                </a14:m>
                <a:r>
                  <a:rPr lang="en-GB" sz="1200" dirty="0">
                    <a:latin typeface="Helvetica Neue Light" panose="02000403000000020004" pitchFamily="2" charset="0"/>
                    <a:ea typeface="Helvetica Neue Light" panose="02000403000000020004" pitchFamily="2" charset="0"/>
                  </a:rPr>
                  <a:t> to the </a:t>
                </a:r>
                <a14:m>
                  <m:oMath xmlns:m="http://schemas.openxmlformats.org/officeDocument/2006/math">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ea typeface="Cambria Math" panose="02040503050406030204" pitchFamily="18" charset="0"/>
                      </a:rPr>
                      <m:t> </m:t>
                    </m:r>
                  </m:oMath>
                </a14:m>
                <a:r>
                  <a:rPr lang="en-GB" sz="1200" dirty="0">
                    <a:latin typeface="Helvetica Neue Light" panose="02000403000000020004" pitchFamily="2" charset="0"/>
                    <a:ea typeface="Helvetica Neue Light" panose="02000403000000020004" pitchFamily="2" charset="0"/>
                  </a:rPr>
                  <a:t>allows the risks to vary for each area. By adding </a:t>
                </a:r>
                <a14:m>
                  <m:oMath xmlns:m="http://schemas.openxmlformats.org/officeDocument/2006/math">
                    <m:r>
                      <a:rPr lang="en-GB" sz="1200" b="0" i="0" smtClean="0">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oMath>
                </a14:m>
                <a:r>
                  <a:rPr lang="en-GB" sz="1200" dirty="0">
                    <a:latin typeface="Helvetica Neue Light" panose="02000403000000020004" pitchFamily="2" charset="0"/>
                    <a:ea typeface="Helvetica Neue Light" panose="02000403000000020004" pitchFamily="2" charset="0"/>
                  </a:rPr>
                  <a:t> you are also adjusting for the variables.</a:t>
                </a:r>
              </a:p>
            </p:txBody>
          </p:sp>
        </mc:Choice>
        <mc:Fallback xmlns="">
          <p:sp>
            <p:nvSpPr>
              <p:cNvPr id="14" name="TextBox 13">
                <a:extLst>
                  <a:ext uri="{FF2B5EF4-FFF2-40B4-BE49-F238E27FC236}">
                    <a16:creationId xmlns:a16="http://schemas.microsoft.com/office/drawing/2014/main" id="{81EE9FCE-9481-4E48-87E8-F53DA2537432}"/>
                  </a:ext>
                </a:extLst>
              </p:cNvPr>
              <p:cNvSpPr txBox="1">
                <a:spLocks noRot="1" noChangeAspect="1" noMove="1" noResize="1" noEditPoints="1" noAdjustHandles="1" noChangeArrowheads="1" noChangeShapeType="1" noTextEdit="1"/>
              </p:cNvSpPr>
              <p:nvPr/>
            </p:nvSpPr>
            <p:spPr>
              <a:xfrm>
                <a:off x="148736" y="5567838"/>
                <a:ext cx="5254826" cy="1216743"/>
              </a:xfrm>
              <a:prstGeom prst="rect">
                <a:avLst/>
              </a:prstGeom>
              <a:blipFill>
                <a:blip r:embed="rId5"/>
                <a:stretch>
                  <a:fillRect b="-19388"/>
                </a:stretch>
              </a:blipFill>
              <a:ln>
                <a:solidFill>
                  <a:schemeClr val="accent1">
                    <a:lumMod val="40000"/>
                    <a:lumOff val="60000"/>
                  </a:schemeClr>
                </a:solidFill>
              </a:ln>
            </p:spPr>
            <p:txBody>
              <a:bodyPr/>
              <a:lstStyle/>
              <a:p>
                <a:r>
                  <a:rPr lang="en-GB">
                    <a:noFill/>
                  </a:rPr>
                  <a:t> </a:t>
                </a:r>
              </a:p>
            </p:txBody>
          </p:sp>
        </mc:Fallback>
      </mc:AlternateContent>
      <p:sp>
        <p:nvSpPr>
          <p:cNvPr id="4" name="TextBox 3">
            <a:extLst>
              <a:ext uri="{FF2B5EF4-FFF2-40B4-BE49-F238E27FC236}">
                <a16:creationId xmlns:a16="http://schemas.microsoft.com/office/drawing/2014/main" id="{C90B4029-C3EC-EF89-8E37-A2CDF5DEDD20}"/>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 formulation for Spatial ICAR model [1]</a:t>
            </a:r>
          </a:p>
        </p:txBody>
      </p:sp>
      <p:sp>
        <p:nvSpPr>
          <p:cNvPr id="12" name="TextBox 11">
            <a:extLst>
              <a:ext uri="{FF2B5EF4-FFF2-40B4-BE49-F238E27FC236}">
                <a16:creationId xmlns:a16="http://schemas.microsoft.com/office/drawing/2014/main" id="{AF7B11E0-F0D4-331D-40C3-523866EEF16B}"/>
              </a:ext>
            </a:extLst>
          </p:cNvPr>
          <p:cNvSpPr txBox="1"/>
          <p:nvPr/>
        </p:nvSpPr>
        <p:spPr>
          <a:xfrm>
            <a:off x="160454"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Model components</a:t>
            </a:r>
          </a:p>
        </p:txBody>
      </p:sp>
      <p:sp>
        <p:nvSpPr>
          <p:cNvPr id="18" name="TextBox 17">
            <a:extLst>
              <a:ext uri="{FF2B5EF4-FFF2-40B4-BE49-F238E27FC236}">
                <a16:creationId xmlns:a16="http://schemas.microsoft.com/office/drawing/2014/main" id="{B8870731-3056-ABA9-C28C-BDAD838D6AF5}"/>
              </a:ext>
            </a:extLst>
          </p:cNvPr>
          <p:cNvSpPr txBox="1"/>
          <p:nvPr/>
        </p:nvSpPr>
        <p:spPr>
          <a:xfrm>
            <a:off x="6039352" y="1140622"/>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Specify likelihood function. The outcome is often counts – thus it will be Poisson (with log as the link function).   </a:t>
            </a:r>
          </a:p>
        </p:txBody>
      </p:sp>
      <p:sp>
        <p:nvSpPr>
          <p:cNvPr id="20" name="TextBox 19">
            <a:extLst>
              <a:ext uri="{FF2B5EF4-FFF2-40B4-BE49-F238E27FC236}">
                <a16:creationId xmlns:a16="http://schemas.microsoft.com/office/drawing/2014/main" id="{B4F1C7A6-82A0-95EF-D626-DEAFB724B0CD}"/>
              </a:ext>
            </a:extLst>
          </p:cNvPr>
          <p:cNvSpPr txBox="1"/>
          <p:nvPr/>
        </p:nvSpPr>
        <p:spPr>
          <a:xfrm>
            <a:off x="6051067" y="2806260"/>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Define the priors for the intercept, coefficients and spatial random effects as with an ICAR specification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98C0B7-CBF8-948E-13D1-3B62DEFB4D0C}"/>
                  </a:ext>
                </a:extLst>
              </p:cNvPr>
              <p:cNvSpPr txBox="1"/>
              <p:nvPr/>
            </p:nvSpPr>
            <p:spPr>
              <a:xfrm>
                <a:off x="6400800" y="3394680"/>
                <a:ext cx="5417363" cy="1415772"/>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𝛽</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a typeface="Helvetica Neue Thin" panose="020B0403020202020204" pitchFamily="34"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m:t>
                    </m:r>
                    <m:r>
                      <a:rPr lang="en-GB" sz="1400" b="0" i="0" smtClean="0">
                        <a:latin typeface="Cambria Math" panose="02040503050406030204" pitchFamily="18" charset="0"/>
                        <a:ea typeface="Cambria Math" panose="02040503050406030204" pitchFamily="18" charset="0"/>
                      </a:rPr>
                      <m:t> </m:t>
                    </m:r>
                    <m:r>
                      <m:rPr>
                        <m:sty m:val="p"/>
                      </m:rPr>
                      <a:rPr lang="en-GB" sz="1400" b="0" i="0" smtClean="0">
                        <a:latin typeface="Cambria Math" panose="02040503050406030204" pitchFamily="18" charset="0"/>
                        <a:ea typeface="Cambria Math" panose="02040503050406030204" pitchFamily="18" charset="0"/>
                      </a:rPr>
                      <m:t>norm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b="0" i="1" dirty="0">
                  <a:latin typeface="Cambria Math" panose="02040503050406030204" pitchFamily="18"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𝜌</m:t>
                    </m:r>
                    <m:r>
                      <a:rPr lang="en-GB" sz="1400" b="0" i="1" smtClean="0">
                        <a:latin typeface="Cambria Math" panose="02040503050406030204" pitchFamily="18" charset="0"/>
                        <a:ea typeface="Cambria Math" panose="02040503050406030204" pitchFamily="18" charset="0"/>
                      </a:rPr>
                      <m:t> ~</m:t>
                    </m:r>
                    <m:r>
                      <a:rPr lang="en-GB" sz="1400" b="0" i="0" smtClean="0">
                        <a:latin typeface="Cambria Math" panose="02040503050406030204" pitchFamily="18" charset="0"/>
                        <a:ea typeface="Cambria Math" panose="02040503050406030204" pitchFamily="18" charset="0"/>
                      </a:rPr>
                      <m:t> </m:t>
                    </m:r>
                    <m:r>
                      <m:rPr>
                        <m:sty m:val="p"/>
                      </m:rPr>
                      <a:rPr lang="en-GB" sz="1400" b="0" i="0" smtClean="0">
                        <a:latin typeface="Cambria Math" panose="02040503050406030204" pitchFamily="18" charset="0"/>
                        <a:ea typeface="Cambria Math" panose="02040503050406030204" pitchFamily="18" charset="0"/>
                      </a:rPr>
                      <m:t>beta</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0.5, 0.5</m:t>
                        </m:r>
                      </m:e>
                    </m:d>
                  </m:oMath>
                </a14:m>
                <a:endParaRPr lang="en-GB" sz="1400" dirty="0">
                  <a:latin typeface="Cambria Math" panose="02040503050406030204" pitchFamily="18" charset="0"/>
                  <a:ea typeface="Cambria Math" panose="02040503050406030204" pitchFamily="18" charset="0"/>
                  <a:cs typeface="Helvetica Neue" panose="02000503000000020004" pitchFamily="2" charset="0"/>
                </a:endParaRPr>
              </a:p>
              <a:p>
                <a:r>
                  <a:rPr lang="en-GB" sz="1200" dirty="0">
                    <a:latin typeface="Cambria Math" panose="02040503050406030204" pitchFamily="18" charset="0"/>
                    <a:ea typeface="Cambria Math" panose="02040503050406030204" pitchFamily="18" charset="0"/>
                    <a:cs typeface="Helvetica Neue" panose="02000503000000020004" pitchFamily="2" charset="0"/>
                  </a:rPr>
                  <a:t>    </a:t>
                </a:r>
              </a:p>
              <a:p>
                <a:r>
                  <a:rPr lang="en-GB" sz="1200" dirty="0">
                    <a:latin typeface="Cambria Math" panose="02040503050406030204" pitchFamily="18" charset="0"/>
                    <a:ea typeface="Cambria Math" panose="02040503050406030204" pitchFamily="18" charset="0"/>
                    <a:cs typeface="Helvetica Neue" panose="02000503000000020004" pitchFamily="2" charset="0"/>
                  </a:rPr>
                  <a:t>    target += -0.5*</a:t>
                </a:r>
                <a:r>
                  <a:rPr lang="en-GB" sz="1200" dirty="0" err="1">
                    <a:latin typeface="Cambria Math" panose="02040503050406030204" pitchFamily="18" charset="0"/>
                    <a:ea typeface="Cambria Math" panose="02040503050406030204" pitchFamily="18" charset="0"/>
                    <a:cs typeface="Helvetica Neue" panose="02000503000000020004" pitchFamily="2" charset="0"/>
                  </a:rPr>
                  <a:t>dot_self</a:t>
                </a:r>
                <a:r>
                  <a:rPr lang="en-GB" sz="1200" dirty="0">
                    <a:latin typeface="Cambria Math" panose="02040503050406030204" pitchFamily="18" charset="0"/>
                    <a:ea typeface="Cambria Math" panose="02040503050406030204" pitchFamily="18" charset="0"/>
                    <a:cs typeface="Helvetica Neue" panose="02000503000000020004" pitchFamily="2" charset="0"/>
                  </a:rPr>
                  <a:t>(phi[node1] – phi[node2])</a:t>
                </a:r>
              </a:p>
              <a:p>
                <a:r>
                  <a:rPr lang="en-GB" sz="1200" dirty="0">
                    <a:latin typeface="Cambria Math" panose="02040503050406030204" pitchFamily="18" charset="0"/>
                    <a:ea typeface="Cambria Math" panose="02040503050406030204" pitchFamily="18" charset="0"/>
                    <a:cs typeface="Helvetica Neue" panose="02000503000000020004" pitchFamily="2" charset="0"/>
                  </a:rPr>
                  <a:t>    sum(phi) ~ normal(0, 0.001*N)</a:t>
                </a:r>
              </a:p>
            </p:txBody>
          </p:sp>
        </mc:Choice>
        <mc:Fallback xmlns="">
          <p:sp>
            <p:nvSpPr>
              <p:cNvPr id="21" name="TextBox 20">
                <a:extLst>
                  <a:ext uri="{FF2B5EF4-FFF2-40B4-BE49-F238E27FC236}">
                    <a16:creationId xmlns:a16="http://schemas.microsoft.com/office/drawing/2014/main" id="{2998C0B7-CBF8-948E-13D1-3B62DEFB4D0C}"/>
                  </a:ext>
                </a:extLst>
              </p:cNvPr>
              <p:cNvSpPr txBox="1">
                <a:spLocks noRot="1" noChangeAspect="1" noMove="1" noResize="1" noEditPoints="1" noAdjustHandles="1" noChangeArrowheads="1" noChangeShapeType="1" noTextEdit="1"/>
              </p:cNvSpPr>
              <p:nvPr/>
            </p:nvSpPr>
            <p:spPr>
              <a:xfrm>
                <a:off x="6400800" y="3394680"/>
                <a:ext cx="5417363" cy="1415772"/>
              </a:xfrm>
              <a:prstGeom prst="rect">
                <a:avLst/>
              </a:prstGeom>
              <a:blipFill>
                <a:blip r:embed="rId6"/>
                <a:stretch>
                  <a:fillRect t="-877" b="-4386"/>
                </a:stretch>
              </a:blipFill>
              <a:ln>
                <a:solidFill>
                  <a:schemeClr val="accent1">
                    <a:lumMod val="40000"/>
                    <a:lumOff val="60000"/>
                  </a:schemeClr>
                </a:solidFill>
              </a:ln>
            </p:spPr>
            <p:txBody>
              <a:bodyPr/>
              <a:lstStyle/>
              <a:p>
                <a:r>
                  <a:rPr lang="en-GB">
                    <a:noFill/>
                  </a:rPr>
                  <a:t> </a:t>
                </a:r>
              </a:p>
            </p:txBody>
          </p:sp>
        </mc:Fallback>
      </mc:AlternateContent>
      <p:sp>
        <p:nvSpPr>
          <p:cNvPr id="22" name="TextBox 21">
            <a:extLst>
              <a:ext uri="{FF2B5EF4-FFF2-40B4-BE49-F238E27FC236}">
                <a16:creationId xmlns:a16="http://schemas.microsoft.com/office/drawing/2014/main" id="{E7026A0D-EEF2-A23C-5A9F-4B344545F082}"/>
              </a:ext>
            </a:extLst>
          </p:cNvPr>
          <p:cNvSpPr txBox="1"/>
          <p:nvPr/>
        </p:nvSpPr>
        <p:spPr>
          <a:xfrm>
            <a:off x="6039349" y="5103155"/>
            <a:ext cx="5722162" cy="307777"/>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Build Bayesian model</a:t>
            </a: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24D5F8C0-05EE-17E4-D3F9-D373E343E6DD}"/>
                  </a:ext>
                </a:extLst>
              </p:cNvPr>
              <p:cNvSpPr txBox="1"/>
              <p:nvPr/>
            </p:nvSpPr>
            <p:spPr>
              <a:xfrm>
                <a:off x="6321501" y="5433142"/>
                <a:ext cx="5335661" cy="307777"/>
              </a:xfrm>
              <a:prstGeom prst="rect">
                <a:avLst/>
              </a:prstGeom>
              <a:noFill/>
            </p:spPr>
            <p:txBody>
              <a:bodyPr wrap="square" rtlCol="0">
                <a:spAutoFit/>
              </a:bodyPr>
              <a:lstStyle/>
              <a:p>
                <a:r>
                  <a:rPr lang="en-GB" sz="1400" b="0" dirty="0">
                    <a:latin typeface="Helvetica Neue" panose="02000503000000020004" pitchFamily="2" charset="0"/>
                    <a:ea typeface="Helvetica Neue" panose="02000503000000020004" pitchFamily="2" charset="0"/>
                    <a:cs typeface="Helvetica Neue" panose="02000503000000020004" pitchFamily="2" charset="0"/>
                  </a:rPr>
                  <a:t>Recall the Bayes’ Rule:</a:t>
                </a:r>
                <a:r>
                  <a:rPr lang="en-GB" sz="1400" b="0" dirty="0"/>
                  <a:t> </a:t>
                </a:r>
                <a14:m>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𝜃</m:t>
                        </m:r>
                      </m:e>
                      <m:e>
                        <m:r>
                          <a:rPr lang="en-GB" sz="1400" b="0" i="1" smtClean="0">
                            <a:latin typeface="Cambria Math" panose="02040503050406030204" pitchFamily="18" charset="0"/>
                            <a:ea typeface="Cambria Math" panose="02040503050406030204" pitchFamily="18" charset="0"/>
                          </a:rPr>
                          <m:t>𝑌</m:t>
                        </m:r>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𝑌</m:t>
                        </m:r>
                      </m:e>
                      <m:e>
                        <m:r>
                          <a:rPr lang="en-GB" sz="1400" b="0" i="1" smtClean="0">
                            <a:latin typeface="Cambria Math" panose="02040503050406030204" pitchFamily="18" charset="0"/>
                            <a:ea typeface="Cambria Math" panose="02040503050406030204" pitchFamily="18" charset="0"/>
                          </a:rPr>
                          <m:t>𝜃</m:t>
                        </m:r>
                      </m:e>
                    </m:d>
                    <m:r>
                      <a:rPr lang="en-GB" sz="1400" b="0" i="1" smtClean="0">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𝜃</m:t>
                    </m:r>
                    <m:r>
                      <a:rPr lang="en-GB" sz="1400" b="0" i="1" smtClean="0">
                        <a:latin typeface="Cambria Math" panose="02040503050406030204" pitchFamily="18" charset="0"/>
                        <a:ea typeface="Cambria Math" panose="02040503050406030204" pitchFamily="18" charset="0"/>
                      </a:rPr>
                      <m:t>)</m:t>
                    </m:r>
                  </m:oMath>
                </a14:m>
                <a:endParaRPr lang="en-GB" sz="1400" dirty="0"/>
              </a:p>
            </p:txBody>
          </p:sp>
        </mc:Choice>
        <mc:Fallback>
          <p:sp>
            <p:nvSpPr>
              <p:cNvPr id="23" name="TextBox 22">
                <a:extLst>
                  <a:ext uri="{FF2B5EF4-FFF2-40B4-BE49-F238E27FC236}">
                    <a16:creationId xmlns:a16="http://schemas.microsoft.com/office/drawing/2014/main" id="{24D5F8C0-05EE-17E4-D3F9-D373E343E6DD}"/>
                  </a:ext>
                </a:extLst>
              </p:cNvPr>
              <p:cNvSpPr txBox="1">
                <a:spLocks noRot="1" noChangeAspect="1" noMove="1" noResize="1" noEditPoints="1" noAdjustHandles="1" noChangeArrowheads="1" noChangeShapeType="1" noTextEdit="1"/>
              </p:cNvSpPr>
              <p:nvPr/>
            </p:nvSpPr>
            <p:spPr>
              <a:xfrm>
                <a:off x="6321501" y="5433142"/>
                <a:ext cx="5335661" cy="307777"/>
              </a:xfrm>
              <a:prstGeom prst="rect">
                <a:avLst/>
              </a:prstGeom>
              <a:blipFill>
                <a:blip r:embed="rId7"/>
                <a:stretch>
                  <a:fillRect l="-238" t="-7692" b="-1538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B095EEBA-26A4-05F5-6932-27834E87E204}"/>
                  </a:ext>
                </a:extLst>
              </p:cNvPr>
              <p:cNvSpPr txBox="1"/>
              <p:nvPr/>
            </p:nvSpPr>
            <p:spPr>
              <a:xfrm>
                <a:off x="6400800" y="5819993"/>
                <a:ext cx="5417363" cy="307777"/>
              </a:xfrm>
              <a:prstGeom prst="rect">
                <a:avLst/>
              </a:prstGeom>
              <a:solidFill>
                <a:schemeClr val="accent1">
                  <a:lumMod val="20000"/>
                  <a:lumOff val="8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r>
                            <a:rPr lang="en-GB" sz="1400" b="0" i="1" smtClean="0">
                              <a:latin typeface="Cambria Math" panose="02040503050406030204" pitchFamily="18" charset="0"/>
                              <a:ea typeface="Cambria Math" panose="02040503050406030204" pitchFamily="18" charset="0"/>
                            </a:rPr>
                            <m:t>, </m:t>
                          </m:r>
                          <m:r>
                            <a:rPr lang="en-GB" sz="140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𝜑</m:t>
                              </m:r>
                            </m:e>
                            <m:sub>
                              <m:r>
                                <a:rPr lang="en-GB" sz="1400" b="0" i="1" smtClean="0">
                                  <a:latin typeface="Cambria Math" panose="02040503050406030204" pitchFamily="18" charset="0"/>
                                  <a:ea typeface="Cambria Math" panose="02040503050406030204" pitchFamily="18" charset="0"/>
                                </a:rPr>
                                <m:t>𝑖</m:t>
                              </m:r>
                            </m:sub>
                          </m:sSub>
                        </m:e>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𝜆</m:t>
                              </m:r>
                            </m:e>
                            <m:sub>
                              <m:r>
                                <a:rPr lang="en-GB" sz="1400" i="1">
                                  <a:latin typeface="Cambria Math" panose="02040503050406030204" pitchFamily="18" charset="0"/>
                                  <a:ea typeface="Cambria Math" panose="02040503050406030204" pitchFamily="18" charset="0"/>
                                </a:rPr>
                                <m:t>𝑖</m:t>
                              </m:r>
                            </m:sub>
                          </m:sSub>
                        </m:e>
                        <m:e>
                          <m:r>
                            <a:rPr lang="en-GB" sz="1400" i="1">
                              <a:latin typeface="Cambria Math" panose="02040503050406030204" pitchFamily="18" charset="0"/>
                              <a:ea typeface="Cambria Math" panose="02040503050406030204" pitchFamily="18" charset="0"/>
                            </a:rPr>
                            <m:t>𝛼</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𝜑</m:t>
                              </m:r>
                            </m:e>
                            <m:sub>
                              <m:r>
                                <a:rPr lang="en-GB" sz="1400" i="1">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𝛼</m:t>
                          </m:r>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𝜎</m:t>
                          </m:r>
                        </m:e>
                      </m:d>
                      <m:r>
                        <a:rPr lang="en-GB" sz="1400" i="1">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smtClean="0">
                              <a:latin typeface="Cambria Math" panose="02040503050406030204" pitchFamily="18" charset="0"/>
                              <a:ea typeface="Cambria Math" panose="02040503050406030204" pitchFamily="18" charset="0"/>
                            </a:rPr>
                            <m:t>𝜌</m:t>
                          </m:r>
                        </m:e>
                      </m:d>
                    </m:oMath>
                  </m:oMathPara>
                </a14:m>
                <a:endParaRPr lang="en-GB" sz="1400" dirty="0"/>
              </a:p>
            </p:txBody>
          </p:sp>
        </mc:Choice>
        <mc:Fallback>
          <p:sp>
            <p:nvSpPr>
              <p:cNvPr id="24" name="TextBox 23">
                <a:extLst>
                  <a:ext uri="{FF2B5EF4-FFF2-40B4-BE49-F238E27FC236}">
                    <a16:creationId xmlns:a16="http://schemas.microsoft.com/office/drawing/2014/main" id="{B095EEBA-26A4-05F5-6932-27834E87E204}"/>
                  </a:ext>
                </a:extLst>
              </p:cNvPr>
              <p:cNvSpPr txBox="1">
                <a:spLocks noRot="1" noChangeAspect="1" noMove="1" noResize="1" noEditPoints="1" noAdjustHandles="1" noChangeArrowheads="1" noChangeShapeType="1" noTextEdit="1"/>
              </p:cNvSpPr>
              <p:nvPr/>
            </p:nvSpPr>
            <p:spPr>
              <a:xfrm>
                <a:off x="6400800" y="5819993"/>
                <a:ext cx="5417363" cy="307777"/>
              </a:xfrm>
              <a:prstGeom prst="rect">
                <a:avLst/>
              </a:prstGeom>
              <a:blipFill>
                <a:blip r:embed="rId8"/>
                <a:stretch>
                  <a:fillRect b="-11538"/>
                </a:stretch>
              </a:blipFill>
              <a:ln>
                <a:solidFill>
                  <a:schemeClr val="accent1"/>
                </a:solidFill>
              </a:ln>
            </p:spPr>
            <p:txBody>
              <a:bodyPr/>
              <a:lstStyle/>
              <a:p>
                <a:r>
                  <a:rPr lang="en-GB">
                    <a:noFill/>
                  </a:rPr>
                  <a:t> </a:t>
                </a:r>
              </a:p>
            </p:txBody>
          </p:sp>
        </mc:Fallback>
      </mc:AlternateContent>
      <p:sp>
        <p:nvSpPr>
          <p:cNvPr id="25" name="Slide Number Placeholder 3">
            <a:extLst>
              <a:ext uri="{FF2B5EF4-FFF2-40B4-BE49-F238E27FC236}">
                <a16:creationId xmlns:a16="http://schemas.microsoft.com/office/drawing/2014/main" id="{0D62373F-19CC-C62B-0212-62284DE038BA}"/>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
        <p:nvSpPr>
          <p:cNvPr id="2" name="TextBox 1">
            <a:extLst>
              <a:ext uri="{FF2B5EF4-FFF2-40B4-BE49-F238E27FC236}">
                <a16:creationId xmlns:a16="http://schemas.microsoft.com/office/drawing/2014/main" id="{BF08F56D-A99B-3D92-FABD-9629D8A541DC}"/>
              </a:ext>
            </a:extLst>
          </p:cNvPr>
          <p:cNvSpPr txBox="1"/>
          <p:nvPr/>
        </p:nvSpPr>
        <p:spPr>
          <a:xfrm>
            <a:off x="6361760"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Full model specification</a:t>
            </a:r>
          </a:p>
        </p:txBody>
      </p:sp>
    </p:spTree>
    <p:extLst>
      <p:ext uri="{BB962C8B-B14F-4D97-AF65-F5344CB8AC3E}">
        <p14:creationId xmlns:p14="http://schemas.microsoft.com/office/powerpoint/2010/main" val="4200361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0B4029-C3EC-EF89-8E37-A2CDF5DEDD20}"/>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 formulation for Spatial ICAR model [2]</a:t>
            </a:r>
          </a:p>
        </p:txBody>
      </p:sp>
      <p:sp>
        <p:nvSpPr>
          <p:cNvPr id="12" name="TextBox 11">
            <a:extLst>
              <a:ext uri="{FF2B5EF4-FFF2-40B4-BE49-F238E27FC236}">
                <a16:creationId xmlns:a16="http://schemas.microsoft.com/office/drawing/2014/main" id="{AF7B11E0-F0D4-331D-40C3-523866EEF16B}"/>
              </a:ext>
            </a:extLst>
          </p:cNvPr>
          <p:cNvSpPr txBox="1"/>
          <p:nvPr/>
        </p:nvSpPr>
        <p:spPr>
          <a:xfrm>
            <a:off x="160454"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Stan code</a:t>
            </a:r>
          </a:p>
        </p:txBody>
      </p:sp>
      <p:sp>
        <p:nvSpPr>
          <p:cNvPr id="25" name="Slide Number Placeholder 3">
            <a:extLst>
              <a:ext uri="{FF2B5EF4-FFF2-40B4-BE49-F238E27FC236}">
                <a16:creationId xmlns:a16="http://schemas.microsoft.com/office/drawing/2014/main" id="{0D62373F-19CC-C62B-0212-62284DE038BA}"/>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
        <p:nvSpPr>
          <p:cNvPr id="3" name="TextBox 2">
            <a:extLst>
              <a:ext uri="{FF2B5EF4-FFF2-40B4-BE49-F238E27FC236}">
                <a16:creationId xmlns:a16="http://schemas.microsoft.com/office/drawing/2014/main" id="{F5A8F52C-5C39-46C9-5CAA-A2E3C4BA82B1}"/>
              </a:ext>
            </a:extLst>
          </p:cNvPr>
          <p:cNvSpPr txBox="1"/>
          <p:nvPr/>
        </p:nvSpPr>
        <p:spPr>
          <a:xfrm>
            <a:off x="160454" y="1283863"/>
            <a:ext cx="5399999" cy="3785652"/>
          </a:xfrm>
          <a:prstGeom prst="rect">
            <a:avLst/>
          </a:prstGeom>
          <a:noFill/>
        </p:spPr>
        <p:txBody>
          <a:bodyPr wrap="square" rtlCol="0">
            <a:spAutoFit/>
          </a:bodyPr>
          <a:lstStyle/>
          <a:p>
            <a:r>
              <a:rPr lang="en-GB" sz="1000" b="1" dirty="0">
                <a:latin typeface="Arial" panose="020B0604020202020204" pitchFamily="34" charset="0"/>
                <a:cs typeface="Arial" panose="020B0604020202020204" pitchFamily="34" charset="0"/>
              </a:rPr>
              <a:t>data {</a:t>
            </a:r>
          </a:p>
          <a:p>
            <a:r>
              <a:rPr lang="en-GB" sz="1000" dirty="0">
                <a:latin typeface="Arial" panose="020B0604020202020204" pitchFamily="34" charset="0"/>
                <a:cs typeface="Arial" panose="020B0604020202020204" pitchFamily="34" charset="0"/>
              </a:rPr>
              <a:t>  int&lt;lower=0&gt; N; </a:t>
            </a:r>
          </a:p>
          <a:p>
            <a:r>
              <a:rPr lang="en-GB" sz="1000" dirty="0">
                <a:latin typeface="Arial" panose="020B0604020202020204" pitchFamily="34" charset="0"/>
                <a:cs typeface="Arial" panose="020B0604020202020204" pitchFamily="34" charset="0"/>
              </a:rPr>
              <a:t>  int&lt;lower=0&gt; </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a:t>
            </a:r>
          </a:p>
          <a:p>
            <a:r>
              <a:rPr lang="en-GB" sz="1000" dirty="0">
                <a:latin typeface="Arial" panose="020B0604020202020204" pitchFamily="34" charset="0"/>
                <a:cs typeface="Arial" panose="020B0604020202020204" pitchFamily="34" charset="0"/>
              </a:rPr>
              <a:t>  array[</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int&lt;lower=1, upper=N&gt; node1; </a:t>
            </a:r>
          </a:p>
          <a:p>
            <a:r>
              <a:rPr lang="en-GB" sz="1000" dirty="0">
                <a:latin typeface="Arial" panose="020B0604020202020204" pitchFamily="34" charset="0"/>
                <a:cs typeface="Arial" panose="020B0604020202020204" pitchFamily="34" charset="0"/>
              </a:rPr>
              <a:t>  array[</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int&lt;lower=1, upper=N&gt; node2; </a:t>
            </a:r>
          </a:p>
          <a:p>
            <a:r>
              <a:rPr lang="en-GB" sz="1000" dirty="0">
                <a:latin typeface="Arial" panose="020B0604020202020204" pitchFamily="34" charset="0"/>
                <a:cs typeface="Arial" panose="020B0604020202020204" pitchFamily="34" charset="0"/>
              </a:rPr>
              <a:t>  array[N] int&lt;lower=0&gt; Y; </a:t>
            </a:r>
          </a:p>
          <a:p>
            <a:r>
              <a:rPr lang="en-GB" sz="1000" dirty="0">
                <a:latin typeface="Arial" panose="020B0604020202020204" pitchFamily="34" charset="0"/>
                <a:cs typeface="Arial" panose="020B0604020202020204" pitchFamily="34" charset="0"/>
              </a:rPr>
              <a:t>  vector&lt;lower=1&gt;[N] Offset; </a:t>
            </a:r>
          </a:p>
          <a:p>
            <a:r>
              <a:rPr lang="en-GB" sz="1000" dirty="0">
                <a:latin typeface="Arial" panose="020B0604020202020204" pitchFamily="34" charset="0"/>
                <a:cs typeface="Arial" panose="020B0604020202020204" pitchFamily="34" charset="0"/>
              </a:rPr>
              <a:t>  int&lt;lower=1&gt; K;           </a:t>
            </a:r>
          </a:p>
          <a:p>
            <a:r>
              <a:rPr lang="en-GB" sz="1000" dirty="0">
                <a:latin typeface="Arial" panose="020B0604020202020204" pitchFamily="34" charset="0"/>
                <a:cs typeface="Arial" panose="020B0604020202020204" pitchFamily="34" charset="0"/>
              </a:rPr>
              <a:t>  matrix[N, K] X; </a:t>
            </a:r>
          </a:p>
          <a:p>
            <a:r>
              <a:rPr lang="en-GB" sz="1000" dirty="0">
                <a:latin typeface="Arial" panose="020B0604020202020204" pitchFamily="34" charset="0"/>
                <a:cs typeface="Arial" panose="020B0604020202020204" pitchFamily="34" charset="0"/>
              </a:rPr>
              <a:t>  real&lt;lower=0&gt; factor; </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transformed data {</a:t>
            </a:r>
          </a:p>
          <a:p>
            <a:r>
              <a:rPr lang="en-GB" sz="1000" dirty="0">
                <a:latin typeface="Arial" panose="020B0604020202020204" pitchFamily="34" charset="0"/>
                <a:cs typeface="Arial" panose="020B0604020202020204" pitchFamily="34" charset="0"/>
              </a:rPr>
              <a:t>  vector[N] </a:t>
            </a:r>
            <a:r>
              <a:rPr lang="en-GB" sz="1000" dirty="0" err="1">
                <a:latin typeface="Arial" panose="020B0604020202020204" pitchFamily="34" charset="0"/>
                <a:cs typeface="Arial" panose="020B0604020202020204" pitchFamily="34" charset="0"/>
              </a:rPr>
              <a:t>log_Offset</a:t>
            </a:r>
            <a:r>
              <a:rPr lang="en-GB" sz="1000" dirty="0">
                <a:latin typeface="Arial" panose="020B0604020202020204" pitchFamily="34" charset="0"/>
                <a:cs typeface="Arial" panose="020B0604020202020204" pitchFamily="34" charset="0"/>
              </a:rPr>
              <a:t> = log(Offset);</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parameters {</a:t>
            </a:r>
          </a:p>
          <a:p>
            <a:r>
              <a:rPr lang="en-GB" sz="1000" dirty="0">
                <a:latin typeface="Arial" panose="020B0604020202020204" pitchFamily="34" charset="0"/>
                <a:cs typeface="Arial" panose="020B0604020202020204" pitchFamily="34" charset="0"/>
              </a:rPr>
              <a:t>  real alpha;                                      // intercept</a:t>
            </a:r>
          </a:p>
          <a:p>
            <a:r>
              <a:rPr lang="en-GB" sz="1000" dirty="0">
                <a:latin typeface="Arial" panose="020B0604020202020204" pitchFamily="34" charset="0"/>
                <a:cs typeface="Arial" panose="020B0604020202020204" pitchFamily="34" charset="0"/>
              </a:rPr>
              <a:t>  vector[K] beta;                                // covariates</a:t>
            </a:r>
          </a:p>
          <a:p>
            <a:r>
              <a:rPr lang="en-GB" sz="1000" dirty="0">
                <a:latin typeface="Arial" panose="020B0604020202020204" pitchFamily="34" charset="0"/>
                <a:cs typeface="Arial" panose="020B0604020202020204" pitchFamily="34" charset="0"/>
              </a:rPr>
              <a:t>  real&lt;lower=0&gt; sigma;                    // overall standard deviation</a:t>
            </a:r>
          </a:p>
          <a:p>
            <a:r>
              <a:rPr lang="en-GB" sz="1000" dirty="0">
                <a:latin typeface="Arial" panose="020B0604020202020204" pitchFamily="34" charset="0"/>
                <a:cs typeface="Arial" panose="020B0604020202020204" pitchFamily="34" charset="0"/>
              </a:rPr>
              <a:t>  real&lt;lower=0, upper=1&gt; rho;         // proportion unstructured vs. spatially structured variance</a:t>
            </a:r>
          </a:p>
          <a:p>
            <a:r>
              <a:rPr lang="en-GB" sz="1000" dirty="0">
                <a:latin typeface="Arial" panose="020B0604020202020204" pitchFamily="34" charset="0"/>
                <a:cs typeface="Arial" panose="020B0604020202020204" pitchFamily="34" charset="0"/>
              </a:rPr>
              <a:t>  vector[N] theta;                              // unstructured random effects (heterogeneous)</a:t>
            </a:r>
          </a:p>
          <a:p>
            <a:r>
              <a:rPr lang="en-GB" sz="1000" dirty="0">
                <a:latin typeface="Arial" panose="020B0604020202020204" pitchFamily="34" charset="0"/>
                <a:cs typeface="Arial" panose="020B0604020202020204" pitchFamily="34" charset="0"/>
              </a:rPr>
              <a:t>  vector[N] phi;                                 // spatial random effects</a:t>
            </a:r>
          </a:p>
          <a:p>
            <a:r>
              <a:rPr lang="en-GB" sz="1000" dirty="0">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934853E4-58DD-7B10-01DC-794AEB646268}"/>
              </a:ext>
            </a:extLst>
          </p:cNvPr>
          <p:cNvSpPr txBox="1"/>
          <p:nvPr/>
        </p:nvSpPr>
        <p:spPr>
          <a:xfrm>
            <a:off x="5660746" y="1293326"/>
            <a:ext cx="6370800" cy="3785652"/>
          </a:xfrm>
          <a:prstGeom prst="rect">
            <a:avLst/>
          </a:prstGeom>
          <a:noFill/>
        </p:spPr>
        <p:txBody>
          <a:bodyPr wrap="square" rtlCol="0">
            <a:spAutoFit/>
          </a:bodyPr>
          <a:lstStyle/>
          <a:p>
            <a:r>
              <a:rPr lang="en-GB" sz="1000" b="1" dirty="0">
                <a:latin typeface="Arial" panose="020B0604020202020204" pitchFamily="34" charset="0"/>
                <a:cs typeface="Arial" panose="020B0604020202020204" pitchFamily="34" charset="0"/>
              </a:rPr>
              <a:t>transformed parameters {</a:t>
            </a:r>
          </a:p>
          <a:p>
            <a:r>
              <a:rPr lang="en-GB" sz="1000" dirty="0">
                <a:latin typeface="Arial" panose="020B0604020202020204" pitchFamily="34" charset="0"/>
                <a:cs typeface="Arial" panose="020B0604020202020204" pitchFamily="34" charset="0"/>
              </a:rPr>
              <a:t>  vector[N] combined; </a:t>
            </a:r>
          </a:p>
          <a:p>
            <a:r>
              <a:rPr lang="en-GB" sz="1000" dirty="0">
                <a:latin typeface="Arial" panose="020B0604020202020204" pitchFamily="34" charset="0"/>
                <a:cs typeface="Arial" panose="020B0604020202020204" pitchFamily="34" charset="0"/>
              </a:rPr>
              <a:t>  combined = sqrt(1 - rho) * theta + sqrt(rho/factor) * phi;</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model {</a:t>
            </a:r>
          </a:p>
          <a:p>
            <a:r>
              <a:rPr lang="en-GB" sz="1000" dirty="0">
                <a:latin typeface="Arial" panose="020B0604020202020204" pitchFamily="34" charset="0"/>
                <a:cs typeface="Arial" panose="020B0604020202020204" pitchFamily="34" charset="0"/>
              </a:rPr>
              <a:t>  Y ~ </a:t>
            </a:r>
            <a:r>
              <a:rPr lang="en-GB" sz="1000" dirty="0" err="1">
                <a:latin typeface="Arial" panose="020B0604020202020204" pitchFamily="34" charset="0"/>
                <a:cs typeface="Arial" panose="020B0604020202020204" pitchFamily="34" charset="0"/>
              </a:rPr>
              <a:t>poisson_log</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log_Offset</a:t>
            </a:r>
            <a:r>
              <a:rPr lang="en-GB" sz="1000" dirty="0">
                <a:latin typeface="Arial" panose="020B0604020202020204" pitchFamily="34" charset="0"/>
                <a:cs typeface="Arial" panose="020B0604020202020204" pitchFamily="34" charset="0"/>
              </a:rPr>
              <a:t> + alpha + X * beta + combined * sigma);</a:t>
            </a:r>
          </a:p>
          <a:p>
            <a:r>
              <a:rPr lang="en-GB" sz="1000" dirty="0">
                <a:latin typeface="Arial" panose="020B0604020202020204" pitchFamily="34" charset="0"/>
                <a:cs typeface="Arial" panose="020B0604020202020204" pitchFamily="34" charset="0"/>
              </a:rPr>
              <a:t>  </a:t>
            </a:r>
          </a:p>
          <a:p>
            <a:r>
              <a:rPr lang="en-GB" sz="1000" dirty="0">
                <a:latin typeface="Arial" panose="020B0604020202020204" pitchFamily="34" charset="0"/>
                <a:cs typeface="Arial" panose="020B0604020202020204" pitchFamily="34" charset="0"/>
              </a:rPr>
              <a:t>  alpha ~ normal(0.0, 1.0);                                                        // prior for alpha: weakly informative</a:t>
            </a:r>
          </a:p>
          <a:p>
            <a:r>
              <a:rPr lang="en-GB" sz="1000" dirty="0">
                <a:latin typeface="Arial" panose="020B0604020202020204" pitchFamily="34" charset="0"/>
                <a:cs typeface="Arial" panose="020B0604020202020204" pitchFamily="34" charset="0"/>
              </a:rPr>
              <a:t>  beta ~ normal(0.0, 1.0);                                                          // prior for betas: weakly informative</a:t>
            </a:r>
          </a:p>
          <a:p>
            <a:r>
              <a:rPr lang="en-GB" sz="1000" dirty="0">
                <a:latin typeface="Arial" panose="020B0604020202020204" pitchFamily="34" charset="0"/>
                <a:cs typeface="Arial" panose="020B0604020202020204" pitchFamily="34" charset="0"/>
              </a:rPr>
              <a:t>  theta ~ normal(0.0, 1.0);                                                         // prior for theta: weakly informative</a:t>
            </a:r>
          </a:p>
          <a:p>
            <a:r>
              <a:rPr lang="en-GB" sz="1000" dirty="0">
                <a:latin typeface="Arial" panose="020B0604020202020204" pitchFamily="34" charset="0"/>
                <a:cs typeface="Arial" panose="020B0604020202020204" pitchFamily="34" charset="0"/>
              </a:rPr>
              <a:t>  sigma ~ normal(0.0, 1.0);                                                       // prior for sigma: weakly informative</a:t>
            </a:r>
          </a:p>
          <a:p>
            <a:r>
              <a:rPr lang="en-GB" sz="1000" dirty="0">
                <a:latin typeface="Arial" panose="020B0604020202020204" pitchFamily="34" charset="0"/>
                <a:cs typeface="Arial" panose="020B0604020202020204" pitchFamily="34" charset="0"/>
              </a:rPr>
              <a:t>  rho ~ beta(0.5, 0.5);                                                                // prior for rho: pulled for literature</a:t>
            </a:r>
          </a:p>
          <a:p>
            <a:r>
              <a:rPr lang="en-GB" sz="1000" dirty="0">
                <a:latin typeface="Arial" panose="020B0604020202020204" pitchFamily="34" charset="0"/>
                <a:cs typeface="Arial" panose="020B0604020202020204" pitchFamily="34" charset="0"/>
              </a:rPr>
              <a:t>  </a:t>
            </a:r>
          </a:p>
          <a:p>
            <a:r>
              <a:rPr lang="en-GB" sz="1000" dirty="0">
                <a:latin typeface="Arial" panose="020B0604020202020204" pitchFamily="34" charset="0"/>
                <a:cs typeface="Arial" panose="020B0604020202020204" pitchFamily="34" charset="0"/>
              </a:rPr>
              <a:t>  target += -0.5 * </a:t>
            </a:r>
            <a:r>
              <a:rPr lang="en-GB" sz="1000" dirty="0" err="1">
                <a:latin typeface="Arial" panose="020B0604020202020204" pitchFamily="34" charset="0"/>
                <a:cs typeface="Arial" panose="020B0604020202020204" pitchFamily="34" charset="0"/>
              </a:rPr>
              <a:t>dot_self</a:t>
            </a:r>
            <a:r>
              <a:rPr lang="en-GB" sz="1000" dirty="0">
                <a:latin typeface="Arial" panose="020B0604020202020204" pitchFamily="34" charset="0"/>
                <a:cs typeface="Arial" panose="020B0604020202020204" pitchFamily="34" charset="0"/>
              </a:rPr>
              <a:t>(phi[node1] - phi[node2]);</a:t>
            </a:r>
          </a:p>
          <a:p>
            <a:r>
              <a:rPr lang="en-GB" sz="1000" dirty="0">
                <a:latin typeface="Arial" panose="020B0604020202020204" pitchFamily="34" charset="0"/>
                <a:cs typeface="Arial" panose="020B0604020202020204" pitchFamily="34" charset="0"/>
              </a:rPr>
              <a:t>  sum(phi) ~ normal(0, 0.001 * N); </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generated quantities {</a:t>
            </a:r>
          </a:p>
          <a:p>
            <a:r>
              <a:rPr lang="en-GB" sz="1000" dirty="0">
                <a:latin typeface="Arial" panose="020B0604020202020204" pitchFamily="34" charset="0"/>
                <a:cs typeface="Arial" panose="020B0604020202020204" pitchFamily="34" charset="0"/>
              </a:rPr>
              <a:t>  vector[N] eta = alpha + X * beta + combined * sigma;  // compute eta and exponentiate into mu                   </a:t>
            </a:r>
          </a:p>
          <a:p>
            <a:r>
              <a:rPr lang="en-GB" sz="1000" dirty="0">
                <a:latin typeface="Arial" panose="020B0604020202020204" pitchFamily="34" charset="0"/>
                <a:cs typeface="Arial" panose="020B0604020202020204" pitchFamily="34" charset="0"/>
              </a:rPr>
              <a:t>  vector[N] </a:t>
            </a:r>
            <a:r>
              <a:rPr lang="en-GB" sz="1000" dirty="0" err="1">
                <a:latin typeface="Arial" panose="020B0604020202020204" pitchFamily="34" charset="0"/>
                <a:cs typeface="Arial" panose="020B0604020202020204" pitchFamily="34" charset="0"/>
              </a:rPr>
              <a:t>rr_mu</a:t>
            </a:r>
            <a:r>
              <a:rPr lang="en-GB" sz="1000" dirty="0">
                <a:latin typeface="Arial" panose="020B0604020202020204" pitchFamily="34" charset="0"/>
                <a:cs typeface="Arial" panose="020B0604020202020204" pitchFamily="34" charset="0"/>
              </a:rPr>
              <a:t> = exp(eta);                                           // output the neighbourhood-specific relative risks in mu</a:t>
            </a:r>
          </a:p>
          <a:p>
            <a:r>
              <a:rPr lang="en-GB" sz="1000" dirty="0">
                <a:latin typeface="Arial" panose="020B0604020202020204" pitchFamily="34" charset="0"/>
                <a:cs typeface="Arial" panose="020B0604020202020204" pitchFamily="34" charset="0"/>
              </a:rPr>
              <a:t>  vector[K] </a:t>
            </a:r>
            <a:r>
              <a:rPr lang="en-GB" sz="1000" dirty="0" err="1">
                <a:latin typeface="Arial" panose="020B0604020202020204" pitchFamily="34" charset="0"/>
                <a:cs typeface="Arial" panose="020B0604020202020204" pitchFamily="34" charset="0"/>
              </a:rPr>
              <a:t>rr_beta</a:t>
            </a:r>
            <a:r>
              <a:rPr lang="en-GB" sz="1000" dirty="0">
                <a:latin typeface="Arial" panose="020B0604020202020204" pitchFamily="34" charset="0"/>
                <a:cs typeface="Arial" panose="020B0604020202020204" pitchFamily="34" charset="0"/>
              </a:rPr>
              <a:t> = exp(beta);                                       // output the risk ratios for each coefficient</a:t>
            </a:r>
          </a:p>
          <a:p>
            <a:r>
              <a:rPr lang="en-GB" sz="1000" dirty="0">
                <a:latin typeface="Arial" panose="020B0604020202020204" pitchFamily="34" charset="0"/>
                <a:cs typeface="Arial" panose="020B0604020202020204" pitchFamily="34" charset="0"/>
              </a:rPr>
              <a:t>  real </a:t>
            </a:r>
            <a:r>
              <a:rPr lang="en-GB" sz="1000" dirty="0" err="1">
                <a:latin typeface="Arial" panose="020B0604020202020204" pitchFamily="34" charset="0"/>
                <a:cs typeface="Arial" panose="020B0604020202020204" pitchFamily="34" charset="0"/>
              </a:rPr>
              <a:t>rr_alpha</a:t>
            </a:r>
            <a:r>
              <a:rPr lang="en-GB" sz="1000" dirty="0">
                <a:latin typeface="Arial" panose="020B0604020202020204" pitchFamily="34" charset="0"/>
                <a:cs typeface="Arial" panose="020B0604020202020204" pitchFamily="34" charset="0"/>
              </a:rPr>
              <a:t> = exp(alpha);                                            // output the risk ratios for the intercept</a:t>
            </a:r>
          </a:p>
          <a:p>
            <a:r>
              <a:rPr lang="en-GB" sz="1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236141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FC775D9-D872-3147-C271-41460B72471E}"/>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34</a:t>
            </a:fld>
            <a:endParaRPr lang="en-US" dirty="0">
              <a:solidFill>
                <a:srgbClr val="000000"/>
              </a:solidFill>
              <a:cs typeface="ＭＳ Ｐゴシック" charset="0"/>
            </a:endParaRPr>
          </a:p>
        </p:txBody>
      </p:sp>
      <p:pic>
        <p:nvPicPr>
          <p:cNvPr id="5" name="Picture 4" descr="Table&#10;&#10;Description automatically generated">
            <a:extLst>
              <a:ext uri="{FF2B5EF4-FFF2-40B4-BE49-F238E27FC236}">
                <a16:creationId xmlns:a16="http://schemas.microsoft.com/office/drawing/2014/main" id="{3B5B9415-1A92-AE79-A403-1E5DCE4DDDC2}"/>
              </a:ext>
            </a:extLst>
          </p:cNvPr>
          <p:cNvPicPr>
            <a:picLocks noChangeAspect="1"/>
          </p:cNvPicPr>
          <p:nvPr/>
        </p:nvPicPr>
        <p:blipFill rotWithShape="1">
          <a:blip r:embed="rId3"/>
          <a:srcRect l="40835" t="49341" r="29883"/>
          <a:stretch/>
        </p:blipFill>
        <p:spPr>
          <a:xfrm>
            <a:off x="1319349" y="709374"/>
            <a:ext cx="2848922" cy="1659600"/>
          </a:xfrm>
          <a:prstGeom prst="rect">
            <a:avLst/>
          </a:prstGeom>
          <a:ln>
            <a:solidFill>
              <a:schemeClr val="tx1"/>
            </a:solidFill>
          </a:ln>
        </p:spPr>
      </p:pic>
      <p:sp>
        <p:nvSpPr>
          <p:cNvPr id="6" name="TextBox 5">
            <a:extLst>
              <a:ext uri="{FF2B5EF4-FFF2-40B4-BE49-F238E27FC236}">
                <a16:creationId xmlns:a16="http://schemas.microsoft.com/office/drawing/2014/main" id="{87021F92-A964-E0D4-C0EA-E9C989D40D90}"/>
              </a:ext>
            </a:extLst>
          </p:cNvPr>
          <p:cNvSpPr txBox="1"/>
          <p:nvPr/>
        </p:nvSpPr>
        <p:spPr>
          <a:xfrm>
            <a:off x="216000" y="125471"/>
            <a:ext cx="11621329" cy="523220"/>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PART 1: Table results that illustrates the GLOBAL association between environmental, climate and anthropogenic factors and risk of infestation in Campina Grande (in </a:t>
            </a:r>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survey period for April 2017). </a:t>
            </a:r>
          </a:p>
        </p:txBody>
      </p:sp>
      <p:sp>
        <p:nvSpPr>
          <p:cNvPr id="7" name="TextBox 6">
            <a:extLst>
              <a:ext uri="{FF2B5EF4-FFF2-40B4-BE49-F238E27FC236}">
                <a16:creationId xmlns:a16="http://schemas.microsoft.com/office/drawing/2014/main" id="{0267807A-E0DF-A69D-8F52-C450370D9728}"/>
              </a:ext>
            </a:extLst>
          </p:cNvPr>
          <p:cNvSpPr txBox="1"/>
          <p:nvPr/>
        </p:nvSpPr>
        <p:spPr>
          <a:xfrm>
            <a:off x="215999" y="2368363"/>
            <a:ext cx="3983349" cy="400110"/>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RR: Relative risks; Pr(RR &gt; 1): Exceedance probabilities (the probability that RR being greater than 1)  </a:t>
            </a:r>
          </a:p>
        </p:txBody>
      </p:sp>
      <p:pic>
        <p:nvPicPr>
          <p:cNvPr id="3" name="Picture 2" descr="Table&#10;&#10;Description automatically generated">
            <a:extLst>
              <a:ext uri="{FF2B5EF4-FFF2-40B4-BE49-F238E27FC236}">
                <a16:creationId xmlns:a16="http://schemas.microsoft.com/office/drawing/2014/main" id="{60DA598C-F024-D05D-BF50-7CBB3AD3C050}"/>
              </a:ext>
            </a:extLst>
          </p:cNvPr>
          <p:cNvPicPr>
            <a:picLocks noChangeAspect="1"/>
          </p:cNvPicPr>
          <p:nvPr/>
        </p:nvPicPr>
        <p:blipFill rotWithShape="1">
          <a:blip r:embed="rId3"/>
          <a:srcRect l="90" t="49341" r="88639"/>
          <a:stretch/>
        </p:blipFill>
        <p:spPr>
          <a:xfrm>
            <a:off x="216000" y="709375"/>
            <a:ext cx="1103349" cy="1658988"/>
          </a:xfrm>
          <a:prstGeom prst="rect">
            <a:avLst/>
          </a:prstGeom>
          <a:ln>
            <a:solidFill>
              <a:schemeClr val="tx1"/>
            </a:solidFill>
          </a:ln>
        </p:spPr>
      </p:pic>
      <p:sp>
        <p:nvSpPr>
          <p:cNvPr id="4" name="TextBox 3">
            <a:extLst>
              <a:ext uri="{FF2B5EF4-FFF2-40B4-BE49-F238E27FC236}">
                <a16:creationId xmlns:a16="http://schemas.microsoft.com/office/drawing/2014/main" id="{8EC004FB-22DC-45A3-82A5-4286371FA3C1}"/>
              </a:ext>
            </a:extLst>
          </p:cNvPr>
          <p:cNvSpPr txBox="1"/>
          <p:nvPr/>
        </p:nvSpPr>
        <p:spPr>
          <a:xfrm>
            <a:off x="4368000" y="714619"/>
            <a:ext cx="7634400" cy="2139047"/>
          </a:xfrm>
          <a:prstGeom prst="rect">
            <a:avLst/>
          </a:prstGeom>
          <a:solidFill>
            <a:schemeClr val="accent1">
              <a:lumMod val="40000"/>
              <a:lumOff val="60000"/>
            </a:schemeClr>
          </a:solidFill>
        </p:spPr>
        <p:txBody>
          <a:bodyPr wrap="square" rtlCol="0">
            <a:spAutoFit/>
          </a:bodyPr>
          <a:lstStyle/>
          <a:p>
            <a:r>
              <a:rPr lang="en-GB" sz="1200" b="1" dirty="0">
                <a:latin typeface="Helvetica" pitchFamily="2" charset="0"/>
              </a:rPr>
              <a:t>Interpretation (examples):</a:t>
            </a:r>
          </a:p>
          <a:p>
            <a:pPr marL="171450" indent="-171450">
              <a:buFont typeface="Arial" panose="020B0604020202020204" pitchFamily="34" charset="0"/>
              <a:buChar char="•"/>
            </a:pPr>
            <a:r>
              <a:rPr lang="en-GB" sz="1100" b="1" dirty="0">
                <a:latin typeface="Helvetica" pitchFamily="2" charset="0"/>
              </a:rPr>
              <a:t>Intercept</a:t>
            </a:r>
            <a:r>
              <a:rPr lang="en-GB" sz="1100" dirty="0">
                <a:latin typeface="Helvetica" pitchFamily="2" charset="0"/>
              </a:rPr>
              <a:t>: The overall risk of mosquito-borne infestation is 1.64 times (or 64%) </a:t>
            </a:r>
            <a:r>
              <a:rPr lang="en-GB" sz="1100" b="1" dirty="0">
                <a:solidFill>
                  <a:srgbClr val="FF0000"/>
                </a:solidFill>
                <a:latin typeface="Helvetica" pitchFamily="2" charset="0"/>
              </a:rPr>
              <a:t>higher</a:t>
            </a:r>
            <a:r>
              <a:rPr lang="en-GB" sz="1100" dirty="0">
                <a:latin typeface="Helvetica" pitchFamily="2" charset="0"/>
              </a:rPr>
              <a:t> in Campina Grande. The overall probability that there’s excess risk of infestation (i.e., RR &gt; 1.00) is 51%.</a:t>
            </a:r>
          </a:p>
          <a:p>
            <a:pPr marL="171450" indent="-171450">
              <a:buFont typeface="Arial" panose="020B0604020202020204" pitchFamily="34" charset="0"/>
              <a:buChar char="•"/>
            </a:pPr>
            <a:r>
              <a:rPr lang="en-GB" sz="1100" b="1" dirty="0">
                <a:latin typeface="Helvetica" pitchFamily="2" charset="0"/>
              </a:rPr>
              <a:t>Temperature</a:t>
            </a:r>
            <a:r>
              <a:rPr lang="en-GB" sz="1100" dirty="0">
                <a:latin typeface="Helvetica" pitchFamily="2" charset="0"/>
              </a:rPr>
              <a:t>: In relation to temperature, the risk of mosquito-borne infestation is 0.93 times (or 7%) </a:t>
            </a:r>
            <a:r>
              <a:rPr lang="en-GB" sz="1100" b="1" dirty="0">
                <a:solidFill>
                  <a:schemeClr val="accent1">
                    <a:lumMod val="75000"/>
                  </a:schemeClr>
                </a:solidFill>
                <a:latin typeface="Helvetica" pitchFamily="2" charset="0"/>
              </a:rPr>
              <a:t>lower </a:t>
            </a:r>
            <a:r>
              <a:rPr lang="en-GB" sz="1100" dirty="0">
                <a:latin typeface="Helvetica" pitchFamily="2" charset="0"/>
              </a:rPr>
              <a:t>in Campina Grande. The probability of observing an excess risk of infestation (i.e., RR &gt; 1.00) in relation to temperature is 23%. </a:t>
            </a:r>
          </a:p>
          <a:p>
            <a:pPr marL="171450" indent="-171450">
              <a:buFont typeface="Arial" panose="020B0604020202020204" pitchFamily="34" charset="0"/>
              <a:buChar char="•"/>
            </a:pPr>
            <a:r>
              <a:rPr lang="en-GB" sz="1100" b="1" dirty="0">
                <a:latin typeface="Helvetica" pitchFamily="2" charset="0"/>
                <a:sym typeface="Wingdings" pitchFamily="2" charset="2"/>
              </a:rPr>
              <a:t>Urbanisation index</a:t>
            </a:r>
            <a:r>
              <a:rPr lang="en-GB" sz="1100" dirty="0">
                <a:latin typeface="Helvetica" pitchFamily="2" charset="0"/>
                <a:sym typeface="Wingdings" pitchFamily="2" charset="2"/>
              </a:rPr>
              <a:t>: </a:t>
            </a:r>
            <a:r>
              <a:rPr lang="en-GB" sz="1100" dirty="0">
                <a:latin typeface="Helvetica" pitchFamily="2" charset="0"/>
              </a:rPr>
              <a:t>In relation to urbanisation, the risk of mosquito-borne infestation is 1.18 times (or 18%) </a:t>
            </a:r>
            <a:r>
              <a:rPr lang="en-GB" sz="1100" b="1" dirty="0">
                <a:solidFill>
                  <a:srgbClr val="FF0000"/>
                </a:solidFill>
                <a:latin typeface="Helvetica" pitchFamily="2" charset="0"/>
              </a:rPr>
              <a:t>higher</a:t>
            </a:r>
            <a:r>
              <a:rPr lang="en-GB" sz="1100" b="1" dirty="0">
                <a:solidFill>
                  <a:schemeClr val="accent1">
                    <a:lumMod val="75000"/>
                  </a:schemeClr>
                </a:solidFill>
                <a:latin typeface="Helvetica" pitchFamily="2" charset="0"/>
              </a:rPr>
              <a:t> </a:t>
            </a:r>
            <a:r>
              <a:rPr lang="en-GB" sz="1100" dirty="0">
                <a:latin typeface="Helvetica" pitchFamily="2" charset="0"/>
              </a:rPr>
              <a:t>in Campina Grande. The probability of observing an excess risk of infestation (i.e., RR &gt; 1.00) in relation to urbanisation is 52%.</a:t>
            </a:r>
          </a:p>
          <a:p>
            <a:endParaRPr lang="en-GB" sz="1100" dirty="0">
              <a:latin typeface="Helvetica" pitchFamily="2" charset="0"/>
            </a:endParaRPr>
          </a:p>
          <a:p>
            <a:r>
              <a:rPr lang="en-GB" sz="1100" dirty="0">
                <a:latin typeface="Helvetica" pitchFamily="2" charset="0"/>
              </a:rPr>
              <a:t>NOTE: All relative risk estimates have the null value (1) between its lower and upper 95% credibility intervals. While the results, excluding temperature, show an increased risk of infestation – </a:t>
            </a:r>
            <a:r>
              <a:rPr lang="en-GB" sz="1100" b="1" u="sng" dirty="0">
                <a:latin typeface="Helvetica" pitchFamily="2" charset="0"/>
              </a:rPr>
              <a:t>these are all statistically not significant</a:t>
            </a:r>
            <a:r>
              <a:rPr lang="en-GB" sz="1100" dirty="0">
                <a:latin typeface="Helvetica" pitchFamily="2" charset="0"/>
              </a:rPr>
              <a:t>.</a:t>
            </a:r>
          </a:p>
        </p:txBody>
      </p:sp>
      <p:sp>
        <p:nvSpPr>
          <p:cNvPr id="9" name="TextBox 8">
            <a:extLst>
              <a:ext uri="{FF2B5EF4-FFF2-40B4-BE49-F238E27FC236}">
                <a16:creationId xmlns:a16="http://schemas.microsoft.com/office/drawing/2014/main" id="{2487E7AE-A1DA-7A3A-E39E-C92FA51DC443}"/>
              </a:ext>
            </a:extLst>
          </p:cNvPr>
          <p:cNvSpPr txBox="1"/>
          <p:nvPr/>
        </p:nvSpPr>
        <p:spPr>
          <a:xfrm>
            <a:off x="242400" y="2931597"/>
            <a:ext cx="4125600"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PART 2: Maps on the left panel illustrates the relative risk (RR) of infestation across neighbourhoods in Campina Grande</a:t>
            </a:r>
          </a:p>
        </p:txBody>
      </p:sp>
      <p:pic>
        <p:nvPicPr>
          <p:cNvPr id="10" name="Picture 9" descr="Diagram, map&#10;&#10;Description automatically generated">
            <a:extLst>
              <a:ext uri="{FF2B5EF4-FFF2-40B4-BE49-F238E27FC236}">
                <a16:creationId xmlns:a16="http://schemas.microsoft.com/office/drawing/2014/main" id="{F10F230D-567E-D6C8-C1D5-45B3B39CB0C9}"/>
              </a:ext>
            </a:extLst>
          </p:cNvPr>
          <p:cNvPicPr>
            <a:picLocks noChangeAspect="1"/>
          </p:cNvPicPr>
          <p:nvPr/>
        </p:nvPicPr>
        <p:blipFill rotWithShape="1">
          <a:blip r:embed="rId4"/>
          <a:srcRect t="16543" r="18021" b="16646"/>
          <a:stretch/>
        </p:blipFill>
        <p:spPr>
          <a:xfrm>
            <a:off x="335411" y="3603237"/>
            <a:ext cx="3863937" cy="3202348"/>
          </a:xfrm>
          <a:prstGeom prst="rect">
            <a:avLst/>
          </a:prstGeom>
          <a:ln>
            <a:solidFill>
              <a:schemeClr val="tx1"/>
            </a:solidFill>
          </a:ln>
        </p:spPr>
      </p:pic>
      <p:sp>
        <p:nvSpPr>
          <p:cNvPr id="11" name="TextBox 10">
            <a:extLst>
              <a:ext uri="{FF2B5EF4-FFF2-40B4-BE49-F238E27FC236}">
                <a16:creationId xmlns:a16="http://schemas.microsoft.com/office/drawing/2014/main" id="{6DDDF51C-8AB7-6F94-5C6E-1960BCAAA1CE}"/>
              </a:ext>
            </a:extLst>
          </p:cNvPr>
          <p:cNvSpPr txBox="1"/>
          <p:nvPr/>
        </p:nvSpPr>
        <p:spPr>
          <a:xfrm>
            <a:off x="335412" y="3577928"/>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2 2017</a:t>
            </a:r>
          </a:p>
        </p:txBody>
      </p:sp>
      <p:sp>
        <p:nvSpPr>
          <p:cNvPr id="12" name="TextBox 11">
            <a:extLst>
              <a:ext uri="{FF2B5EF4-FFF2-40B4-BE49-F238E27FC236}">
                <a16:creationId xmlns:a16="http://schemas.microsoft.com/office/drawing/2014/main" id="{C220370A-B4B2-D2DD-43BD-79028AA5B5F5}"/>
              </a:ext>
            </a:extLst>
          </p:cNvPr>
          <p:cNvSpPr txBox="1"/>
          <p:nvPr/>
        </p:nvSpPr>
        <p:spPr>
          <a:xfrm>
            <a:off x="4600800" y="2931596"/>
            <a:ext cx="4025369"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PART 3: Maps on the right panel illustrates which neighbourhoods in Campina Grande have RRs that are significantly “</a:t>
            </a:r>
            <a:r>
              <a:rPr lang="en-GB" sz="1200" b="1"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rPr>
              <a:t>low</a:t>
            </a:r>
            <a:r>
              <a:rPr lang="en-GB" sz="1200" b="1" dirty="0">
                <a:latin typeface="Helvetica Neue" panose="02000503000000020004" pitchFamily="2" charset="0"/>
                <a:ea typeface="Helvetica Neue" panose="02000503000000020004" pitchFamily="2" charset="0"/>
                <a:cs typeface="Helvetica Neue" panose="02000503000000020004" pitchFamily="2" charset="0"/>
              </a:rPr>
              <a:t>” or “</a:t>
            </a:r>
            <a:r>
              <a:rPr lang="en-GB"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high</a:t>
            </a:r>
            <a:r>
              <a:rPr lang="en-GB" sz="1200" b="1" dirty="0">
                <a:latin typeface="Helvetica Neue" panose="02000503000000020004" pitchFamily="2" charset="0"/>
                <a:ea typeface="Helvetica Neue" panose="02000503000000020004" pitchFamily="2" charset="0"/>
                <a:cs typeface="Helvetica Neue" panose="02000503000000020004" pitchFamily="2" charset="0"/>
              </a:rPr>
              <a:t>” risk</a:t>
            </a:r>
          </a:p>
        </p:txBody>
      </p:sp>
      <p:pic>
        <p:nvPicPr>
          <p:cNvPr id="13" name="Picture 12" descr="Map&#10;&#10;Description automatically generated">
            <a:extLst>
              <a:ext uri="{FF2B5EF4-FFF2-40B4-BE49-F238E27FC236}">
                <a16:creationId xmlns:a16="http://schemas.microsoft.com/office/drawing/2014/main" id="{A5AF164F-8695-A505-CDB7-AA1D18383DB8}"/>
              </a:ext>
            </a:extLst>
          </p:cNvPr>
          <p:cNvPicPr>
            <a:picLocks noChangeAspect="1"/>
          </p:cNvPicPr>
          <p:nvPr/>
        </p:nvPicPr>
        <p:blipFill rotWithShape="1">
          <a:blip r:embed="rId5"/>
          <a:srcRect l="2028" t="17272" r="15700" b="16602"/>
          <a:stretch/>
        </p:blipFill>
        <p:spPr>
          <a:xfrm>
            <a:off x="4708311" y="3603237"/>
            <a:ext cx="3917858" cy="3202347"/>
          </a:xfrm>
          <a:prstGeom prst="rect">
            <a:avLst/>
          </a:prstGeom>
          <a:ln>
            <a:solidFill>
              <a:schemeClr val="tx1"/>
            </a:solidFill>
          </a:ln>
        </p:spPr>
      </p:pic>
      <p:sp>
        <p:nvSpPr>
          <p:cNvPr id="14" name="TextBox 13">
            <a:extLst>
              <a:ext uri="{FF2B5EF4-FFF2-40B4-BE49-F238E27FC236}">
                <a16:creationId xmlns:a16="http://schemas.microsoft.com/office/drawing/2014/main" id="{451D7495-B222-23E2-38BF-6E8CECE1F24A}"/>
              </a:ext>
            </a:extLst>
          </p:cNvPr>
          <p:cNvSpPr txBox="1"/>
          <p:nvPr/>
        </p:nvSpPr>
        <p:spPr>
          <a:xfrm>
            <a:off x="8626169" y="6251586"/>
            <a:ext cx="1950631" cy="553998"/>
          </a:xfrm>
          <a:prstGeom prst="rect">
            <a:avLst/>
          </a:prstGeom>
          <a:noFill/>
        </p:spPr>
        <p:txBody>
          <a:bodyPr wrap="square" rtlCol="0">
            <a:spAutoFit/>
          </a:bodyPr>
          <a:lstStyle/>
          <a:p>
            <a:r>
              <a:rPr lang="en-GB" sz="1000" b="1" dirty="0">
                <a:solidFill>
                  <a:schemeClr val="accent1">
                    <a:lumMod val="75000"/>
                  </a:schemeClr>
                </a:solidFill>
                <a:latin typeface="Helvetica Neue" panose="02000503000000020004" pitchFamily="2" charset="0"/>
                <a:ea typeface="Helvetica Neue" panose="02000503000000020004" pitchFamily="2" charset="0"/>
                <a:cs typeface="Helvetica Neue" panose="02000503000000020004" pitchFamily="2" charset="0"/>
              </a:rPr>
              <a:t>RR &lt; 1.00 (Low risk) </a:t>
            </a:r>
          </a:p>
          <a:p>
            <a:r>
              <a:rPr lang="en-GB" sz="1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RR &gt; 1.00 (High risk)</a:t>
            </a:r>
          </a:p>
          <a:p>
            <a:r>
              <a:rPr lang="en-GB" sz="1000" dirty="0">
                <a:latin typeface="Helvetica Neue" panose="02000503000000020004" pitchFamily="2" charset="0"/>
                <a:ea typeface="Helvetica Neue" panose="02000503000000020004" pitchFamily="2" charset="0"/>
                <a:cs typeface="Helvetica Neue" panose="02000503000000020004" pitchFamily="2" charset="0"/>
              </a:rPr>
              <a:t>RR = 1.00 (Non-significant risk)</a:t>
            </a:r>
          </a:p>
        </p:txBody>
      </p:sp>
      <p:sp>
        <p:nvSpPr>
          <p:cNvPr id="15" name="TextBox 14">
            <a:extLst>
              <a:ext uri="{FF2B5EF4-FFF2-40B4-BE49-F238E27FC236}">
                <a16:creationId xmlns:a16="http://schemas.microsoft.com/office/drawing/2014/main" id="{89CFC42F-E1F1-887F-3151-46D60DA605BA}"/>
              </a:ext>
            </a:extLst>
          </p:cNvPr>
          <p:cNvSpPr txBox="1"/>
          <p:nvPr/>
        </p:nvSpPr>
        <p:spPr>
          <a:xfrm>
            <a:off x="8798169" y="3608706"/>
            <a:ext cx="3204231" cy="2492990"/>
          </a:xfrm>
          <a:prstGeom prst="rect">
            <a:avLst/>
          </a:prstGeom>
          <a:solidFill>
            <a:schemeClr val="accent1">
              <a:lumMod val="40000"/>
              <a:lumOff val="60000"/>
            </a:schemeClr>
          </a:solidFill>
        </p:spPr>
        <p:txBody>
          <a:bodyPr wrap="square" rtlCol="0">
            <a:spAutoFit/>
          </a:bodyPr>
          <a:lstStyle/>
          <a:p>
            <a:r>
              <a:rPr lang="en-GB" sz="1200" b="1" dirty="0">
                <a:latin typeface="Helvetica" pitchFamily="2" charset="0"/>
              </a:rPr>
              <a:t>Interpretation:</a:t>
            </a:r>
            <a:endParaRPr lang="en-GB" sz="1200" dirty="0">
              <a:latin typeface="Helvetica" pitchFamily="2" charset="0"/>
            </a:endParaRPr>
          </a:p>
          <a:p>
            <a:r>
              <a:rPr lang="en-GB" sz="1200" dirty="0">
                <a:latin typeface="Helvetica" pitchFamily="2" charset="0"/>
              </a:rPr>
              <a:t>The following neighbourhoods in Campina Grande numbered 1, 3, 8 and 12 (for example) have RRs that are significantly above 1.00. These are examples of neighbourhoods containing households predicted to be at ‘</a:t>
            </a:r>
            <a:r>
              <a:rPr lang="en-GB" sz="1200" b="1" dirty="0">
                <a:solidFill>
                  <a:srgbClr val="FF0000"/>
                </a:solidFill>
                <a:latin typeface="Helvetica" pitchFamily="2" charset="0"/>
              </a:rPr>
              <a:t>high risk</a:t>
            </a:r>
            <a:r>
              <a:rPr lang="en-GB" sz="1200" dirty="0">
                <a:latin typeface="Helvetica" pitchFamily="2" charset="0"/>
              </a:rPr>
              <a:t>’ of being infested with mosquitoes. Neighbourhoods painted in </a:t>
            </a:r>
            <a:r>
              <a:rPr lang="en-GB" sz="1200" b="1" dirty="0">
                <a:solidFill>
                  <a:srgbClr val="FF0000"/>
                </a:solidFill>
                <a:latin typeface="Helvetica" pitchFamily="2" charset="0"/>
              </a:rPr>
              <a:t>RED</a:t>
            </a:r>
            <a:r>
              <a:rPr lang="en-GB" sz="1200" dirty="0">
                <a:latin typeface="Helvetica" pitchFamily="2" charset="0"/>
              </a:rPr>
              <a:t> need to be monitored for mosquito breeding hotspots to prevent further infestation, which, in turn, can lead to infectious disease outbreaks e.g., Zika or Dengue viruses!</a:t>
            </a:r>
          </a:p>
        </p:txBody>
      </p:sp>
      <p:sp>
        <p:nvSpPr>
          <p:cNvPr id="16" name="TextBox 15">
            <a:extLst>
              <a:ext uri="{FF2B5EF4-FFF2-40B4-BE49-F238E27FC236}">
                <a16:creationId xmlns:a16="http://schemas.microsoft.com/office/drawing/2014/main" id="{843C333D-B1E9-EBAC-DDB8-ABE9D179CA01}"/>
              </a:ext>
            </a:extLst>
          </p:cNvPr>
          <p:cNvSpPr txBox="1"/>
          <p:nvPr/>
        </p:nvSpPr>
        <p:spPr>
          <a:xfrm>
            <a:off x="4688407" y="3577928"/>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2 2017</a:t>
            </a:r>
          </a:p>
        </p:txBody>
      </p:sp>
      <p:sp>
        <p:nvSpPr>
          <p:cNvPr id="17" name="TextBox 16">
            <a:extLst>
              <a:ext uri="{FF2B5EF4-FFF2-40B4-BE49-F238E27FC236}">
                <a16:creationId xmlns:a16="http://schemas.microsoft.com/office/drawing/2014/main" id="{4F510C1B-B273-D78D-F60D-C2A334B502C3}"/>
              </a:ext>
            </a:extLst>
          </p:cNvPr>
          <p:cNvSpPr txBox="1"/>
          <p:nvPr/>
        </p:nvSpPr>
        <p:spPr>
          <a:xfrm>
            <a:off x="2629559" y="6431266"/>
            <a:ext cx="1747200" cy="246221"/>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Continuous RR estimates</a:t>
            </a:r>
          </a:p>
        </p:txBody>
      </p:sp>
      <p:sp>
        <p:nvSpPr>
          <p:cNvPr id="18" name="TextBox 17">
            <a:extLst>
              <a:ext uri="{FF2B5EF4-FFF2-40B4-BE49-F238E27FC236}">
                <a16:creationId xmlns:a16="http://schemas.microsoft.com/office/drawing/2014/main" id="{1AD3DC96-6A37-98A9-47BB-F51EC26606A1}"/>
              </a:ext>
            </a:extLst>
          </p:cNvPr>
          <p:cNvSpPr txBox="1"/>
          <p:nvPr/>
        </p:nvSpPr>
        <p:spPr>
          <a:xfrm>
            <a:off x="6878969" y="6431267"/>
            <a:ext cx="1747200" cy="246221"/>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RR estimates categorised:</a:t>
            </a:r>
          </a:p>
        </p:txBody>
      </p:sp>
      <p:sp>
        <p:nvSpPr>
          <p:cNvPr id="19" name="Left Brace 18">
            <a:extLst>
              <a:ext uri="{FF2B5EF4-FFF2-40B4-BE49-F238E27FC236}">
                <a16:creationId xmlns:a16="http://schemas.microsoft.com/office/drawing/2014/main" id="{5FFA4107-BC2D-BF8D-B4AB-BB6122196F51}"/>
              </a:ext>
            </a:extLst>
          </p:cNvPr>
          <p:cNvSpPr/>
          <p:nvPr/>
        </p:nvSpPr>
        <p:spPr>
          <a:xfrm>
            <a:off x="8500532" y="6259188"/>
            <a:ext cx="265373" cy="561600"/>
          </a:xfrm>
          <a:prstGeom prst="leftBrace">
            <a:avLst>
              <a:gd name="adj1" fmla="val 0"/>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472814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59D3EFE-E59E-F740-9B3B-B0E5CE9FB6E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pic>
        <p:nvPicPr>
          <p:cNvPr id="5" name="Picture 4">
            <a:extLst>
              <a:ext uri="{FF2B5EF4-FFF2-40B4-BE49-F238E27FC236}">
                <a16:creationId xmlns:a16="http://schemas.microsoft.com/office/drawing/2014/main" id="{0C44E02A-8B92-2A1C-E54B-E8478F7FCA1C}"/>
              </a:ext>
            </a:extLst>
          </p:cNvPr>
          <p:cNvPicPr>
            <a:picLocks noChangeAspect="1"/>
          </p:cNvPicPr>
          <p:nvPr/>
        </p:nvPicPr>
        <p:blipFill rotWithShape="1">
          <a:blip r:embed="rId2"/>
          <a:srcRect l="78750"/>
          <a:stretch/>
        </p:blipFill>
        <p:spPr>
          <a:xfrm>
            <a:off x="4408572" y="4240033"/>
            <a:ext cx="2959883" cy="1108264"/>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D88C-AF3C-0778-7FB8-AE6A606D6200}"/>
              </a:ext>
            </a:extLst>
          </p:cNvPr>
          <p:cNvSpPr txBox="1">
            <a:spLocks noChangeArrowheads="1"/>
          </p:cNvSpPr>
          <p:nvPr/>
        </p:nvSpPr>
        <p:spPr>
          <a:xfrm>
            <a:off x="160655" y="1139869"/>
            <a:ext cx="8489950" cy="58621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Definition:</a:t>
            </a:r>
          </a:p>
        </p:txBody>
      </p:sp>
      <p:sp>
        <p:nvSpPr>
          <p:cNvPr id="3" name="TextBox 2">
            <a:extLst>
              <a:ext uri="{FF2B5EF4-FFF2-40B4-BE49-F238E27FC236}">
                <a16:creationId xmlns:a16="http://schemas.microsoft.com/office/drawing/2014/main" id="{C766DE79-5ECD-35EA-79D7-67550092473F}"/>
              </a:ext>
            </a:extLst>
          </p:cNvPr>
          <p:cNvSpPr txBox="1"/>
          <p:nvPr/>
        </p:nvSpPr>
        <p:spPr>
          <a:xfrm>
            <a:off x="222201" y="1928505"/>
            <a:ext cx="11747597" cy="1200329"/>
          </a:xfrm>
          <a:prstGeom prst="rect">
            <a:avLst/>
          </a:prstGeom>
          <a:solidFill>
            <a:schemeClr val="accent1">
              <a:lumMod val="60000"/>
              <a:lumOff val="40000"/>
            </a:schemeClr>
          </a:solidFill>
          <a:ln>
            <a:solidFill>
              <a:schemeClr val="accent1"/>
            </a:solidFill>
          </a:ln>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A </a:t>
            </a:r>
            <a:r>
              <a:rPr lang="en-GB" b="1" dirty="0">
                <a:latin typeface="Helvetica Neue Light" panose="02000403000000020004" pitchFamily="2" charset="0"/>
                <a:ea typeface="Helvetica Neue Light" panose="02000403000000020004" pitchFamily="2" charset="0"/>
              </a:rPr>
              <a:t>hierarchical regression model</a:t>
            </a:r>
            <a:r>
              <a:rPr lang="en-GB" dirty="0">
                <a:latin typeface="Helvetica Neue Light" panose="02000403000000020004" pitchFamily="2" charset="0"/>
                <a:ea typeface="Helvetica Neue Light" panose="02000403000000020004" pitchFamily="2" charset="0"/>
              </a:rPr>
              <a:t>, are a specialised group of regression-based models that are able to recognise the existence of hierarchies within a data structure and account for them. It is a statistical model used for exploring the relationship between a dependent variable with one or more independent variables while accounting for these hierarchical structures.  </a:t>
            </a:r>
          </a:p>
        </p:txBody>
      </p:sp>
      <p:sp>
        <p:nvSpPr>
          <p:cNvPr id="4" name="TextBox 3">
            <a:extLst>
              <a:ext uri="{FF2B5EF4-FFF2-40B4-BE49-F238E27FC236}">
                <a16:creationId xmlns:a16="http://schemas.microsoft.com/office/drawing/2014/main" id="{CF971522-061B-C3DE-F9EF-EBD602E27AD2}"/>
              </a:ext>
            </a:extLst>
          </p:cNvPr>
          <p:cNvSpPr txBox="1"/>
          <p:nvPr/>
        </p:nvSpPr>
        <p:spPr>
          <a:xfrm>
            <a:off x="222201" y="3533272"/>
            <a:ext cx="11740617" cy="2554545"/>
          </a:xfrm>
          <a:prstGeom prst="rect">
            <a:avLst/>
          </a:prstGeom>
          <a:noFill/>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Why are hierarchical regression models important:</a:t>
            </a:r>
          </a:p>
          <a:p>
            <a:pPr marL="285750" indent="-285750" algn="l">
              <a:buFont typeface="Arial" panose="020B0604020202020204" pitchFamily="34" charset="0"/>
              <a:buChar char="•"/>
            </a:pPr>
            <a:endParaRPr lang="en-GB" sz="1600" b="1"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It is an elegant way to model datasets that have varying scales in their measurements ( - this artefact is caused by the multilevel or hierarchical structure in the dataset)</a:t>
            </a:r>
          </a:p>
          <a:p>
            <a:pPr marL="285750" indent="-285750" algn="l">
              <a:buFont typeface="Arial" panose="020B0604020202020204" pitchFamily="34" charset="0"/>
              <a:buChar char="•"/>
            </a:pPr>
            <a:endParaRPr lang="en-GB" sz="14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It is an robust approach for accounting for </a:t>
            </a:r>
            <a:r>
              <a:rPr lang="en-GB" sz="1400" b="1" dirty="0">
                <a:latin typeface="Helvetica Neue Light" panose="02000403000000020004" pitchFamily="2" charset="0"/>
                <a:ea typeface="Helvetica Neue Light" panose="02000403000000020004" pitchFamily="2" charset="0"/>
              </a:rPr>
              <a:t>variations across individual units</a:t>
            </a:r>
            <a:r>
              <a:rPr lang="en-GB" sz="1400" dirty="0">
                <a:latin typeface="Helvetica Neue Light" panose="02000403000000020004" pitchFamily="2" charset="0"/>
                <a:ea typeface="Helvetica Neue Light" panose="02000403000000020004" pitchFamily="2" charset="0"/>
              </a:rPr>
              <a:t>, and at the same time, the “</a:t>
            </a:r>
            <a:r>
              <a:rPr lang="en-GB" sz="1400" b="1" dirty="0">
                <a:latin typeface="Helvetica Neue Light" panose="02000403000000020004" pitchFamily="2" charset="0"/>
                <a:ea typeface="Helvetica Neue Light" panose="02000403000000020004" pitchFamily="2" charset="0"/>
              </a:rPr>
              <a:t>within-group variations</a:t>
            </a:r>
            <a:r>
              <a:rPr lang="en-GB" sz="1400" dirty="0">
                <a:latin typeface="Helvetica Neue Light" panose="02000403000000020004" pitchFamily="2" charset="0"/>
                <a:ea typeface="Helvetica Neue Light" panose="02000403000000020004" pitchFamily="2" charset="0"/>
              </a:rPr>
              <a:t>” among groupings</a:t>
            </a:r>
          </a:p>
          <a:p>
            <a:pPr marL="285750" indent="-285750" algn="l">
              <a:buFont typeface="Arial" panose="020B0604020202020204" pitchFamily="34" charset="0"/>
              <a:buChar char="•"/>
            </a:pPr>
            <a:endParaRPr lang="en-GB" sz="14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When we are modelling the direct relationship between the level-1 independent variables against the dependent variable, we can allow for direct interactions between level-1 and higher level independent variables that were measured at a group-level</a:t>
            </a:r>
          </a:p>
          <a:p>
            <a:pPr marL="285750" indent="-285750" algn="l">
              <a:buFont typeface="Arial" panose="020B0604020202020204" pitchFamily="34" charset="0"/>
              <a:buChar char="•"/>
            </a:pPr>
            <a:endParaRPr lang="en-GB" sz="14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We can quantify group-specific differences as well as group-specific coefficients through the usage of “</a:t>
            </a:r>
            <a:r>
              <a:rPr lang="en-GB" sz="1400" b="1" dirty="0">
                <a:latin typeface="Helvetica Neue Light" panose="02000403000000020004" pitchFamily="2" charset="0"/>
                <a:ea typeface="Helvetica Neue Light" panose="02000403000000020004" pitchFamily="2" charset="0"/>
              </a:rPr>
              <a:t>varying-slopes</a:t>
            </a:r>
            <a:r>
              <a:rPr lang="en-GB" sz="1400" dirty="0">
                <a:latin typeface="Helvetica Neue Light" panose="02000403000000020004" pitchFamily="2" charset="0"/>
                <a:ea typeface="Helvetica Neue Light" panose="02000403000000020004" pitchFamily="2" charset="0"/>
              </a:rPr>
              <a:t>” or “</a:t>
            </a:r>
            <a:r>
              <a:rPr lang="en-GB" sz="1400" b="1" dirty="0">
                <a:latin typeface="Helvetica Neue Light" panose="02000403000000020004" pitchFamily="2" charset="0"/>
                <a:ea typeface="Helvetica Neue Light" panose="02000403000000020004" pitchFamily="2" charset="0"/>
              </a:rPr>
              <a:t>varying-coefficients</a:t>
            </a:r>
            <a:r>
              <a:rPr lang="en-GB" sz="1400" dirty="0">
                <a:latin typeface="Helvetica Neue Light" panose="02000403000000020004" pitchFamily="2" charset="0"/>
                <a:ea typeface="Helvetica Neue Light" panose="02000403000000020004" pitchFamily="2" charset="0"/>
              </a:rPr>
              <a:t>”  </a:t>
            </a:r>
          </a:p>
        </p:txBody>
      </p:sp>
      <p:pic>
        <p:nvPicPr>
          <p:cNvPr id="5" name="Picture 4">
            <a:extLst>
              <a:ext uri="{FF2B5EF4-FFF2-40B4-BE49-F238E27FC236}">
                <a16:creationId xmlns:a16="http://schemas.microsoft.com/office/drawing/2014/main" id="{5AD9AF39-BE93-A6C9-FF3A-E9C6AEF1493A}"/>
              </a:ext>
            </a:extLst>
          </p:cNvPr>
          <p:cNvPicPr>
            <a:picLocks noChangeAspect="1"/>
          </p:cNvPicPr>
          <p:nvPr/>
        </p:nvPicPr>
        <p:blipFill>
          <a:blip r:embed="rId2"/>
          <a:stretch>
            <a:fillRect/>
          </a:stretch>
        </p:blipFill>
        <p:spPr>
          <a:xfrm>
            <a:off x="0" y="0"/>
            <a:ext cx="12192000" cy="970069"/>
          </a:xfrm>
          <a:prstGeom prst="rect">
            <a:avLst/>
          </a:prstGeom>
        </p:spPr>
      </p:pic>
      <p:sp>
        <p:nvSpPr>
          <p:cNvPr id="7" name="Slide Number Placeholder 3">
            <a:extLst>
              <a:ext uri="{FF2B5EF4-FFF2-40B4-BE49-F238E27FC236}">
                <a16:creationId xmlns:a16="http://schemas.microsoft.com/office/drawing/2014/main" id="{80B1F4B5-EE59-3B96-3674-1B347E96A6B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61728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150824FD-8206-9C50-19F5-9BC052699A9E}"/>
              </a:ext>
            </a:extLst>
          </p:cNvPr>
          <p:cNvSpPr/>
          <p:nvPr/>
        </p:nvSpPr>
        <p:spPr>
          <a:xfrm>
            <a:off x="9018117" y="1756826"/>
            <a:ext cx="2597200" cy="25686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ounded Rectangle 23">
            <a:extLst>
              <a:ext uri="{FF2B5EF4-FFF2-40B4-BE49-F238E27FC236}">
                <a16:creationId xmlns:a16="http://schemas.microsoft.com/office/drawing/2014/main" id="{F13FA32D-A5D2-4C13-34A0-C0715CD69D36}"/>
              </a:ext>
            </a:extLst>
          </p:cNvPr>
          <p:cNvSpPr/>
          <p:nvPr/>
        </p:nvSpPr>
        <p:spPr>
          <a:xfrm>
            <a:off x="5826359" y="1743952"/>
            <a:ext cx="2597200" cy="25686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ounded Rectangle 22">
            <a:extLst>
              <a:ext uri="{FF2B5EF4-FFF2-40B4-BE49-F238E27FC236}">
                <a16:creationId xmlns:a16="http://schemas.microsoft.com/office/drawing/2014/main" id="{0A9C0399-6AC6-C964-D674-92693D64B383}"/>
              </a:ext>
            </a:extLst>
          </p:cNvPr>
          <p:cNvSpPr/>
          <p:nvPr/>
        </p:nvSpPr>
        <p:spPr>
          <a:xfrm>
            <a:off x="3038656" y="1743952"/>
            <a:ext cx="2597200" cy="25686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ounded Rectangle 21">
            <a:extLst>
              <a:ext uri="{FF2B5EF4-FFF2-40B4-BE49-F238E27FC236}">
                <a16:creationId xmlns:a16="http://schemas.microsoft.com/office/drawing/2014/main" id="{1F37A390-6F56-6674-752A-B337DC08700E}"/>
              </a:ext>
            </a:extLst>
          </p:cNvPr>
          <p:cNvSpPr/>
          <p:nvPr/>
        </p:nvSpPr>
        <p:spPr>
          <a:xfrm>
            <a:off x="287047" y="1743952"/>
            <a:ext cx="2597200" cy="25686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369A9DC-8791-8C03-718F-959B4AD75E76}"/>
              </a:ext>
            </a:extLst>
          </p:cNvPr>
          <p:cNvSpPr/>
          <p:nvPr/>
        </p:nvSpPr>
        <p:spPr>
          <a:xfrm>
            <a:off x="405979" y="3405227"/>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C64DE39-3011-1F4F-CA48-982D773D742F}"/>
              </a:ext>
            </a:extLst>
          </p:cNvPr>
          <p:cNvSpPr/>
          <p:nvPr/>
        </p:nvSpPr>
        <p:spPr>
          <a:xfrm>
            <a:off x="955084" y="3405227"/>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9DDA4A4-04D6-B73E-C9FF-7C6EC63E1869}"/>
              </a:ext>
            </a:extLst>
          </p:cNvPr>
          <p:cNvSpPr/>
          <p:nvPr/>
        </p:nvSpPr>
        <p:spPr>
          <a:xfrm>
            <a:off x="1518145" y="3405226"/>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37E04E4-8FD6-19E0-53CE-35C271F48BAC}"/>
              </a:ext>
            </a:extLst>
          </p:cNvPr>
          <p:cNvSpPr/>
          <p:nvPr/>
        </p:nvSpPr>
        <p:spPr>
          <a:xfrm>
            <a:off x="2311556" y="3405227"/>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8FD055E3-3C9E-F5A6-C3A5-89870679153B}"/>
              </a:ext>
            </a:extLst>
          </p:cNvPr>
          <p:cNvSpPr/>
          <p:nvPr/>
        </p:nvSpPr>
        <p:spPr>
          <a:xfrm>
            <a:off x="5940656"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63D398CC-5465-AD23-C873-6DF3CE09EBC3}"/>
              </a:ext>
            </a:extLst>
          </p:cNvPr>
          <p:cNvSpPr/>
          <p:nvPr/>
        </p:nvSpPr>
        <p:spPr>
          <a:xfrm>
            <a:off x="6503718"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7C9EB03-3064-576B-15DF-FDEF37926733}"/>
              </a:ext>
            </a:extLst>
          </p:cNvPr>
          <p:cNvSpPr/>
          <p:nvPr/>
        </p:nvSpPr>
        <p:spPr>
          <a:xfrm>
            <a:off x="7066779"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36F6D3C-7362-515D-04BD-1E48B98F8108}"/>
              </a:ext>
            </a:extLst>
          </p:cNvPr>
          <p:cNvSpPr/>
          <p:nvPr/>
        </p:nvSpPr>
        <p:spPr>
          <a:xfrm>
            <a:off x="7860190"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4604D68-3F1C-D7E1-26CF-FFFFCE1055BE}"/>
              </a:ext>
            </a:extLst>
          </p:cNvPr>
          <p:cNvSpPr/>
          <p:nvPr/>
        </p:nvSpPr>
        <p:spPr>
          <a:xfrm>
            <a:off x="9119652" y="3418099"/>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BC8EB9D-9774-F60E-C491-3F2623F82B96}"/>
              </a:ext>
            </a:extLst>
          </p:cNvPr>
          <p:cNvSpPr/>
          <p:nvPr/>
        </p:nvSpPr>
        <p:spPr>
          <a:xfrm>
            <a:off x="9668757" y="3418100"/>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7DE5E8F-CEF9-B571-FDCC-03F2BC67469E}"/>
              </a:ext>
            </a:extLst>
          </p:cNvPr>
          <p:cNvSpPr/>
          <p:nvPr/>
        </p:nvSpPr>
        <p:spPr>
          <a:xfrm>
            <a:off x="10217862" y="3418099"/>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6AC9B8DB-8D60-1D51-7BF9-9518AB0A5383}"/>
              </a:ext>
            </a:extLst>
          </p:cNvPr>
          <p:cNvSpPr/>
          <p:nvPr/>
        </p:nvSpPr>
        <p:spPr>
          <a:xfrm>
            <a:off x="11025229" y="3418100"/>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1CA51DB-3130-1B99-36C7-7D27730F8426}"/>
                  </a:ext>
                </a:extLst>
              </p:cNvPr>
              <p:cNvSpPr txBox="1"/>
              <p:nvPr/>
            </p:nvSpPr>
            <p:spPr>
              <a:xfrm>
                <a:off x="2031241" y="350056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18" name="TextBox 17">
                <a:extLst>
                  <a:ext uri="{FF2B5EF4-FFF2-40B4-BE49-F238E27FC236}">
                    <a16:creationId xmlns:a16="http://schemas.microsoft.com/office/drawing/2014/main" id="{D1CA51DB-3130-1B99-36C7-7D27730F8426}"/>
                  </a:ext>
                </a:extLst>
              </p:cNvPr>
              <p:cNvSpPr txBox="1">
                <a:spLocks noRot="1" noChangeAspect="1" noMove="1" noResize="1" noEditPoints="1" noAdjustHandles="1" noChangeArrowheads="1" noChangeShapeType="1" noTextEdit="1"/>
              </p:cNvSpPr>
              <p:nvPr/>
            </p:nvSpPr>
            <p:spPr>
              <a:xfrm>
                <a:off x="2031241" y="3500560"/>
                <a:ext cx="250068" cy="276999"/>
              </a:xfrm>
              <a:prstGeom prst="rect">
                <a:avLst/>
              </a:prstGeom>
              <a:blipFill>
                <a:blip r:embed="rId2"/>
                <a:stretch>
                  <a:fillRect l="-4762" r="-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F2E6033-1BC5-C6ED-A8F6-61EEF3800341}"/>
                  </a:ext>
                </a:extLst>
              </p:cNvPr>
              <p:cNvSpPr txBox="1"/>
              <p:nvPr/>
            </p:nvSpPr>
            <p:spPr>
              <a:xfrm>
                <a:off x="7579875" y="3500556"/>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0" name="TextBox 19">
                <a:extLst>
                  <a:ext uri="{FF2B5EF4-FFF2-40B4-BE49-F238E27FC236}">
                    <a16:creationId xmlns:a16="http://schemas.microsoft.com/office/drawing/2014/main" id="{AF2E6033-1BC5-C6ED-A8F6-61EEF3800341}"/>
                  </a:ext>
                </a:extLst>
              </p:cNvPr>
              <p:cNvSpPr txBox="1">
                <a:spLocks noRot="1" noChangeAspect="1" noMove="1" noResize="1" noEditPoints="1" noAdjustHandles="1" noChangeArrowheads="1" noChangeShapeType="1" noTextEdit="1"/>
              </p:cNvSpPr>
              <p:nvPr/>
            </p:nvSpPr>
            <p:spPr>
              <a:xfrm>
                <a:off x="7579875" y="3500556"/>
                <a:ext cx="250068" cy="276999"/>
              </a:xfrm>
              <a:prstGeom prst="rect">
                <a:avLst/>
              </a:prstGeom>
              <a:blipFill>
                <a:blip r:embed="rId2"/>
                <a:stretch>
                  <a:fillRect l="-4762" r="-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B80D49E-36E7-649B-9AB2-01C5D4B05298}"/>
                  </a:ext>
                </a:extLst>
              </p:cNvPr>
              <p:cNvSpPr txBox="1"/>
              <p:nvPr/>
            </p:nvSpPr>
            <p:spPr>
              <a:xfrm>
                <a:off x="10740817" y="3513429"/>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1" name="TextBox 20">
                <a:extLst>
                  <a:ext uri="{FF2B5EF4-FFF2-40B4-BE49-F238E27FC236}">
                    <a16:creationId xmlns:a16="http://schemas.microsoft.com/office/drawing/2014/main" id="{7B80D49E-36E7-649B-9AB2-01C5D4B05298}"/>
                  </a:ext>
                </a:extLst>
              </p:cNvPr>
              <p:cNvSpPr txBox="1">
                <a:spLocks noRot="1" noChangeAspect="1" noMove="1" noResize="1" noEditPoints="1" noAdjustHandles="1" noChangeArrowheads="1" noChangeShapeType="1" noTextEdit="1"/>
              </p:cNvSpPr>
              <p:nvPr/>
            </p:nvSpPr>
            <p:spPr>
              <a:xfrm>
                <a:off x="10740817" y="3513429"/>
                <a:ext cx="250068" cy="276999"/>
              </a:xfrm>
              <a:prstGeom prst="rect">
                <a:avLst/>
              </a:prstGeom>
              <a:blipFill>
                <a:blip r:embed="rId2"/>
                <a:stretch>
                  <a:fillRect l="-4762" r="-4762"/>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947B9F5F-A634-483F-EE06-B73D2658F639}"/>
              </a:ext>
            </a:extLst>
          </p:cNvPr>
          <p:cNvSpPr txBox="1"/>
          <p:nvPr/>
        </p:nvSpPr>
        <p:spPr>
          <a:xfrm>
            <a:off x="487769" y="3454388"/>
            <a:ext cx="312906" cy="369332"/>
          </a:xfrm>
          <a:prstGeom prst="rect">
            <a:avLst/>
          </a:prstGeom>
          <a:noFill/>
        </p:spPr>
        <p:txBody>
          <a:bodyPr wrap="none" rtlCol="0">
            <a:spAutoFit/>
          </a:bodyPr>
          <a:lstStyle/>
          <a:p>
            <a:r>
              <a:rPr lang="en-GB" dirty="0">
                <a:latin typeface="Helvetica" pitchFamily="2" charset="0"/>
              </a:rPr>
              <a:t>1</a:t>
            </a:r>
          </a:p>
        </p:txBody>
      </p:sp>
      <p:sp>
        <p:nvSpPr>
          <p:cNvPr id="27" name="TextBox 26">
            <a:extLst>
              <a:ext uri="{FF2B5EF4-FFF2-40B4-BE49-F238E27FC236}">
                <a16:creationId xmlns:a16="http://schemas.microsoft.com/office/drawing/2014/main" id="{A20DFC30-89ED-0A22-9BC0-1CA37C3A4B24}"/>
              </a:ext>
            </a:extLst>
          </p:cNvPr>
          <p:cNvSpPr txBox="1"/>
          <p:nvPr/>
        </p:nvSpPr>
        <p:spPr>
          <a:xfrm>
            <a:off x="1052536" y="3454388"/>
            <a:ext cx="312906" cy="369332"/>
          </a:xfrm>
          <a:prstGeom prst="rect">
            <a:avLst/>
          </a:prstGeom>
          <a:noFill/>
        </p:spPr>
        <p:txBody>
          <a:bodyPr wrap="none" rtlCol="0">
            <a:spAutoFit/>
          </a:bodyPr>
          <a:lstStyle/>
          <a:p>
            <a:r>
              <a:rPr lang="en-GB" dirty="0">
                <a:latin typeface="Helvetica" pitchFamily="2" charset="0"/>
              </a:rPr>
              <a:t>2</a:t>
            </a:r>
          </a:p>
        </p:txBody>
      </p:sp>
      <p:sp>
        <p:nvSpPr>
          <p:cNvPr id="28" name="TextBox 27">
            <a:extLst>
              <a:ext uri="{FF2B5EF4-FFF2-40B4-BE49-F238E27FC236}">
                <a16:creationId xmlns:a16="http://schemas.microsoft.com/office/drawing/2014/main" id="{B37AFA7F-42D6-4542-AD26-3E852766306D}"/>
              </a:ext>
            </a:extLst>
          </p:cNvPr>
          <p:cNvSpPr txBox="1"/>
          <p:nvPr/>
        </p:nvSpPr>
        <p:spPr>
          <a:xfrm>
            <a:off x="1609862" y="3455002"/>
            <a:ext cx="312906" cy="369332"/>
          </a:xfrm>
          <a:prstGeom prst="rect">
            <a:avLst/>
          </a:prstGeom>
          <a:noFill/>
        </p:spPr>
        <p:txBody>
          <a:bodyPr wrap="none" rtlCol="0">
            <a:spAutoFit/>
          </a:bodyPr>
          <a:lstStyle/>
          <a:p>
            <a:r>
              <a:rPr lang="en-GB" dirty="0">
                <a:latin typeface="Helvetica" pitchFamily="2" charset="0"/>
              </a:rPr>
              <a:t>3</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F5EF773-A00B-1CE9-999A-7E5AAF024B46}"/>
                  </a:ext>
                </a:extLst>
              </p:cNvPr>
              <p:cNvSpPr txBox="1"/>
              <p:nvPr/>
            </p:nvSpPr>
            <p:spPr>
              <a:xfrm>
                <a:off x="2378175" y="3454388"/>
                <a:ext cx="329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𝑖</m:t>
                      </m:r>
                    </m:oMath>
                  </m:oMathPara>
                </a14:m>
                <a:endParaRPr lang="en-GB" dirty="0">
                  <a:latin typeface="Helvetica" pitchFamily="2" charset="0"/>
                </a:endParaRPr>
              </a:p>
            </p:txBody>
          </p:sp>
        </mc:Choice>
        <mc:Fallback xmlns="">
          <p:sp>
            <p:nvSpPr>
              <p:cNvPr id="29" name="TextBox 28">
                <a:extLst>
                  <a:ext uri="{FF2B5EF4-FFF2-40B4-BE49-F238E27FC236}">
                    <a16:creationId xmlns:a16="http://schemas.microsoft.com/office/drawing/2014/main" id="{0F5EF773-A00B-1CE9-999A-7E5AAF024B46}"/>
                  </a:ext>
                </a:extLst>
              </p:cNvPr>
              <p:cNvSpPr txBox="1">
                <a:spLocks noRot="1" noChangeAspect="1" noMove="1" noResize="1" noEditPoints="1" noAdjustHandles="1" noChangeArrowheads="1" noChangeShapeType="1" noTextEdit="1"/>
              </p:cNvSpPr>
              <p:nvPr/>
            </p:nvSpPr>
            <p:spPr>
              <a:xfrm>
                <a:off x="2378175" y="3454388"/>
                <a:ext cx="329834" cy="369332"/>
              </a:xfrm>
              <a:prstGeom prst="rect">
                <a:avLst/>
              </a:prstGeom>
              <a:blipFill>
                <a:blip r:embed="rId3"/>
                <a:stretch>
                  <a:fillRect/>
                </a:stretch>
              </a:blipFill>
            </p:spPr>
            <p:txBody>
              <a:bodyPr/>
              <a:lstStyle/>
              <a:p>
                <a:r>
                  <a:rPr lang="en-GB">
                    <a:noFill/>
                  </a:rPr>
                  <a:t> </a:t>
                </a:r>
              </a:p>
            </p:txBody>
          </p:sp>
        </mc:Fallback>
      </mc:AlternateContent>
      <p:sp>
        <p:nvSpPr>
          <p:cNvPr id="30" name="TextBox 29">
            <a:extLst>
              <a:ext uri="{FF2B5EF4-FFF2-40B4-BE49-F238E27FC236}">
                <a16:creationId xmlns:a16="http://schemas.microsoft.com/office/drawing/2014/main" id="{10177812-2F43-3788-608D-1F6F720822AE}"/>
              </a:ext>
            </a:extLst>
          </p:cNvPr>
          <p:cNvSpPr txBox="1"/>
          <p:nvPr/>
        </p:nvSpPr>
        <p:spPr>
          <a:xfrm>
            <a:off x="6011678" y="3454386"/>
            <a:ext cx="312906" cy="369332"/>
          </a:xfrm>
          <a:prstGeom prst="rect">
            <a:avLst/>
          </a:prstGeom>
          <a:noFill/>
        </p:spPr>
        <p:txBody>
          <a:bodyPr wrap="none" rtlCol="0">
            <a:spAutoFit/>
          </a:bodyPr>
          <a:lstStyle/>
          <a:p>
            <a:r>
              <a:rPr lang="en-GB" dirty="0">
                <a:latin typeface="Helvetica" pitchFamily="2" charset="0"/>
              </a:rPr>
              <a:t>1</a:t>
            </a:r>
          </a:p>
        </p:txBody>
      </p:sp>
      <p:sp>
        <p:nvSpPr>
          <p:cNvPr id="31" name="TextBox 30">
            <a:extLst>
              <a:ext uri="{FF2B5EF4-FFF2-40B4-BE49-F238E27FC236}">
                <a16:creationId xmlns:a16="http://schemas.microsoft.com/office/drawing/2014/main" id="{48A3307B-90C9-212C-501B-0A8BDFC51EC5}"/>
              </a:ext>
            </a:extLst>
          </p:cNvPr>
          <p:cNvSpPr txBox="1"/>
          <p:nvPr/>
        </p:nvSpPr>
        <p:spPr>
          <a:xfrm>
            <a:off x="6576445" y="3454386"/>
            <a:ext cx="312906" cy="369332"/>
          </a:xfrm>
          <a:prstGeom prst="rect">
            <a:avLst/>
          </a:prstGeom>
          <a:noFill/>
        </p:spPr>
        <p:txBody>
          <a:bodyPr wrap="none" rtlCol="0">
            <a:spAutoFit/>
          </a:bodyPr>
          <a:lstStyle/>
          <a:p>
            <a:r>
              <a:rPr lang="en-GB" dirty="0">
                <a:latin typeface="Helvetica" pitchFamily="2" charset="0"/>
              </a:rPr>
              <a:t>2</a:t>
            </a:r>
          </a:p>
        </p:txBody>
      </p:sp>
      <p:sp>
        <p:nvSpPr>
          <p:cNvPr id="32" name="TextBox 31">
            <a:extLst>
              <a:ext uri="{FF2B5EF4-FFF2-40B4-BE49-F238E27FC236}">
                <a16:creationId xmlns:a16="http://schemas.microsoft.com/office/drawing/2014/main" id="{791299E8-97AC-2BFD-6457-CE090ACB2472}"/>
              </a:ext>
            </a:extLst>
          </p:cNvPr>
          <p:cNvSpPr txBox="1"/>
          <p:nvPr/>
        </p:nvSpPr>
        <p:spPr>
          <a:xfrm>
            <a:off x="7133771" y="3455000"/>
            <a:ext cx="312906" cy="369332"/>
          </a:xfrm>
          <a:prstGeom prst="rect">
            <a:avLst/>
          </a:prstGeom>
          <a:noFill/>
        </p:spPr>
        <p:txBody>
          <a:bodyPr wrap="none" rtlCol="0">
            <a:spAutoFit/>
          </a:bodyPr>
          <a:lstStyle/>
          <a:p>
            <a:r>
              <a:rPr lang="en-GB" dirty="0">
                <a:latin typeface="Helvetica" pitchFamily="2" charset="0"/>
              </a:rPr>
              <a:t>3</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D29679A-C100-6CD8-A486-63600DE658D6}"/>
                  </a:ext>
                </a:extLst>
              </p:cNvPr>
              <p:cNvSpPr txBox="1"/>
              <p:nvPr/>
            </p:nvSpPr>
            <p:spPr>
              <a:xfrm>
                <a:off x="7902084" y="3454386"/>
                <a:ext cx="329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𝑖</m:t>
                      </m:r>
                    </m:oMath>
                  </m:oMathPara>
                </a14:m>
                <a:endParaRPr lang="en-GB" dirty="0">
                  <a:latin typeface="Helvetica" pitchFamily="2" charset="0"/>
                </a:endParaRPr>
              </a:p>
            </p:txBody>
          </p:sp>
        </mc:Choice>
        <mc:Fallback xmlns="">
          <p:sp>
            <p:nvSpPr>
              <p:cNvPr id="33" name="TextBox 32">
                <a:extLst>
                  <a:ext uri="{FF2B5EF4-FFF2-40B4-BE49-F238E27FC236}">
                    <a16:creationId xmlns:a16="http://schemas.microsoft.com/office/drawing/2014/main" id="{CD29679A-C100-6CD8-A486-63600DE658D6}"/>
                  </a:ext>
                </a:extLst>
              </p:cNvPr>
              <p:cNvSpPr txBox="1">
                <a:spLocks noRot="1" noChangeAspect="1" noMove="1" noResize="1" noEditPoints="1" noAdjustHandles="1" noChangeArrowheads="1" noChangeShapeType="1" noTextEdit="1"/>
              </p:cNvSpPr>
              <p:nvPr/>
            </p:nvSpPr>
            <p:spPr>
              <a:xfrm>
                <a:off x="7902084" y="3454386"/>
                <a:ext cx="329834" cy="369332"/>
              </a:xfrm>
              <a:prstGeom prst="rect">
                <a:avLst/>
              </a:prstGeom>
              <a:blipFill>
                <a:blip r:embed="rId4"/>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30785CF6-328E-BD23-6838-05380EEBD9DC}"/>
              </a:ext>
            </a:extLst>
          </p:cNvPr>
          <p:cNvSpPr txBox="1"/>
          <p:nvPr/>
        </p:nvSpPr>
        <p:spPr>
          <a:xfrm>
            <a:off x="9190669" y="3452109"/>
            <a:ext cx="312906" cy="369332"/>
          </a:xfrm>
          <a:prstGeom prst="rect">
            <a:avLst/>
          </a:prstGeom>
          <a:noFill/>
        </p:spPr>
        <p:txBody>
          <a:bodyPr wrap="none" rtlCol="0">
            <a:spAutoFit/>
          </a:bodyPr>
          <a:lstStyle/>
          <a:p>
            <a:r>
              <a:rPr lang="en-GB" dirty="0">
                <a:latin typeface="Helvetica" pitchFamily="2" charset="0"/>
              </a:rPr>
              <a:t>1</a:t>
            </a:r>
          </a:p>
        </p:txBody>
      </p:sp>
      <p:sp>
        <p:nvSpPr>
          <p:cNvPr id="35" name="TextBox 34">
            <a:extLst>
              <a:ext uri="{FF2B5EF4-FFF2-40B4-BE49-F238E27FC236}">
                <a16:creationId xmlns:a16="http://schemas.microsoft.com/office/drawing/2014/main" id="{B251F6FD-DE66-8F35-5EB6-CCBDA611D1AA}"/>
              </a:ext>
            </a:extLst>
          </p:cNvPr>
          <p:cNvSpPr txBox="1"/>
          <p:nvPr/>
        </p:nvSpPr>
        <p:spPr>
          <a:xfrm>
            <a:off x="9755436" y="3452109"/>
            <a:ext cx="312906" cy="369332"/>
          </a:xfrm>
          <a:prstGeom prst="rect">
            <a:avLst/>
          </a:prstGeom>
          <a:noFill/>
        </p:spPr>
        <p:txBody>
          <a:bodyPr wrap="none" rtlCol="0">
            <a:spAutoFit/>
          </a:bodyPr>
          <a:lstStyle/>
          <a:p>
            <a:r>
              <a:rPr lang="en-GB" dirty="0">
                <a:latin typeface="Helvetica" pitchFamily="2" charset="0"/>
              </a:rPr>
              <a:t>2</a:t>
            </a:r>
          </a:p>
        </p:txBody>
      </p:sp>
      <p:sp>
        <p:nvSpPr>
          <p:cNvPr id="36" name="TextBox 35">
            <a:extLst>
              <a:ext uri="{FF2B5EF4-FFF2-40B4-BE49-F238E27FC236}">
                <a16:creationId xmlns:a16="http://schemas.microsoft.com/office/drawing/2014/main" id="{2E268FC4-9ACB-A6FE-7177-94F6556ED6C1}"/>
              </a:ext>
            </a:extLst>
          </p:cNvPr>
          <p:cNvSpPr txBox="1"/>
          <p:nvPr/>
        </p:nvSpPr>
        <p:spPr>
          <a:xfrm>
            <a:off x="10312762" y="3452723"/>
            <a:ext cx="312906" cy="369332"/>
          </a:xfrm>
          <a:prstGeom prst="rect">
            <a:avLst/>
          </a:prstGeom>
          <a:noFill/>
        </p:spPr>
        <p:txBody>
          <a:bodyPr wrap="none" rtlCol="0">
            <a:spAutoFit/>
          </a:bodyPr>
          <a:lstStyle/>
          <a:p>
            <a:r>
              <a:rPr lang="en-GB" dirty="0">
                <a:latin typeface="Helvetica" pitchFamily="2" charset="0"/>
              </a:rPr>
              <a:t>3</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19797-7491-3B55-5759-E06F68BEB55A}"/>
                  </a:ext>
                </a:extLst>
              </p:cNvPr>
              <p:cNvSpPr txBox="1"/>
              <p:nvPr/>
            </p:nvSpPr>
            <p:spPr>
              <a:xfrm>
                <a:off x="11081075" y="3452109"/>
                <a:ext cx="329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𝑖</m:t>
                      </m:r>
                    </m:oMath>
                  </m:oMathPara>
                </a14:m>
                <a:endParaRPr lang="en-GB" dirty="0">
                  <a:latin typeface="Helvetica" pitchFamily="2" charset="0"/>
                </a:endParaRPr>
              </a:p>
            </p:txBody>
          </p:sp>
        </mc:Choice>
        <mc:Fallback xmlns="">
          <p:sp>
            <p:nvSpPr>
              <p:cNvPr id="37" name="TextBox 36">
                <a:extLst>
                  <a:ext uri="{FF2B5EF4-FFF2-40B4-BE49-F238E27FC236}">
                    <a16:creationId xmlns:a16="http://schemas.microsoft.com/office/drawing/2014/main" id="{8D319797-7491-3B55-5759-E06F68BEB55A}"/>
                  </a:ext>
                </a:extLst>
              </p:cNvPr>
              <p:cNvSpPr txBox="1">
                <a:spLocks noRot="1" noChangeAspect="1" noMove="1" noResize="1" noEditPoints="1" noAdjustHandles="1" noChangeArrowheads="1" noChangeShapeType="1" noTextEdit="1"/>
              </p:cNvSpPr>
              <p:nvPr/>
            </p:nvSpPr>
            <p:spPr>
              <a:xfrm>
                <a:off x="11081075" y="3452109"/>
                <a:ext cx="329834" cy="369332"/>
              </a:xfrm>
              <a:prstGeom prst="rect">
                <a:avLst/>
              </a:prstGeom>
              <a:blipFill>
                <a:blip r:embed="rId5"/>
                <a:stretch>
                  <a:fillRect/>
                </a:stretch>
              </a:blipFill>
            </p:spPr>
            <p:txBody>
              <a:bodyPr/>
              <a:lstStyle/>
              <a:p>
                <a:r>
                  <a:rPr lang="en-GB">
                    <a:noFill/>
                  </a:rPr>
                  <a:t> </a:t>
                </a:r>
              </a:p>
            </p:txBody>
          </p:sp>
        </mc:Fallback>
      </mc:AlternateContent>
      <p:sp>
        <p:nvSpPr>
          <p:cNvPr id="38" name="Rectangle 37">
            <a:extLst>
              <a:ext uri="{FF2B5EF4-FFF2-40B4-BE49-F238E27FC236}">
                <a16:creationId xmlns:a16="http://schemas.microsoft.com/office/drawing/2014/main" id="{612C787C-9685-14AF-ED97-FB1C54667536}"/>
              </a:ext>
            </a:extLst>
          </p:cNvPr>
          <p:cNvSpPr/>
          <p:nvPr/>
        </p:nvSpPr>
        <p:spPr>
          <a:xfrm>
            <a:off x="3142836" y="3405226"/>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C754B103-66BC-5280-CFA5-504625937773}"/>
              </a:ext>
            </a:extLst>
          </p:cNvPr>
          <p:cNvSpPr/>
          <p:nvPr/>
        </p:nvSpPr>
        <p:spPr>
          <a:xfrm>
            <a:off x="3691941" y="3405226"/>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4460C496-0C30-D1FB-DEC7-B35B7F6BD164}"/>
              </a:ext>
            </a:extLst>
          </p:cNvPr>
          <p:cNvSpPr/>
          <p:nvPr/>
        </p:nvSpPr>
        <p:spPr>
          <a:xfrm>
            <a:off x="4255002"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9AE9976C-A072-A299-A977-D82187568C5A}"/>
              </a:ext>
            </a:extLst>
          </p:cNvPr>
          <p:cNvSpPr/>
          <p:nvPr/>
        </p:nvSpPr>
        <p:spPr>
          <a:xfrm>
            <a:off x="5048413" y="3405226"/>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672019E-CE19-36A8-CD0F-C219563F05E7}"/>
                  </a:ext>
                </a:extLst>
              </p:cNvPr>
              <p:cNvSpPr txBox="1"/>
              <p:nvPr/>
            </p:nvSpPr>
            <p:spPr>
              <a:xfrm>
                <a:off x="4768098" y="3500559"/>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42" name="TextBox 41">
                <a:extLst>
                  <a:ext uri="{FF2B5EF4-FFF2-40B4-BE49-F238E27FC236}">
                    <a16:creationId xmlns:a16="http://schemas.microsoft.com/office/drawing/2014/main" id="{0672019E-CE19-36A8-CD0F-C219563F05E7}"/>
                  </a:ext>
                </a:extLst>
              </p:cNvPr>
              <p:cNvSpPr txBox="1">
                <a:spLocks noRot="1" noChangeAspect="1" noMove="1" noResize="1" noEditPoints="1" noAdjustHandles="1" noChangeArrowheads="1" noChangeShapeType="1" noTextEdit="1"/>
              </p:cNvSpPr>
              <p:nvPr/>
            </p:nvSpPr>
            <p:spPr>
              <a:xfrm>
                <a:off x="4768098" y="3500559"/>
                <a:ext cx="250068" cy="276999"/>
              </a:xfrm>
              <a:prstGeom prst="rect">
                <a:avLst/>
              </a:prstGeom>
              <a:blipFill>
                <a:blip r:embed="rId6"/>
                <a:stretch>
                  <a:fillRect l="-4762"/>
                </a:stretch>
              </a:blipFill>
            </p:spPr>
            <p:txBody>
              <a:bodyPr/>
              <a:lstStyle/>
              <a:p>
                <a:r>
                  <a:rPr lang="en-GB">
                    <a:noFill/>
                  </a:rPr>
                  <a:t> </a:t>
                </a:r>
              </a:p>
            </p:txBody>
          </p:sp>
        </mc:Fallback>
      </mc:AlternateContent>
      <p:sp>
        <p:nvSpPr>
          <p:cNvPr id="43" name="TextBox 42">
            <a:extLst>
              <a:ext uri="{FF2B5EF4-FFF2-40B4-BE49-F238E27FC236}">
                <a16:creationId xmlns:a16="http://schemas.microsoft.com/office/drawing/2014/main" id="{8411C57F-99EA-2C24-46E1-DBACA00D8A88}"/>
              </a:ext>
            </a:extLst>
          </p:cNvPr>
          <p:cNvSpPr txBox="1"/>
          <p:nvPr/>
        </p:nvSpPr>
        <p:spPr>
          <a:xfrm>
            <a:off x="3224626" y="3454387"/>
            <a:ext cx="312906" cy="369332"/>
          </a:xfrm>
          <a:prstGeom prst="rect">
            <a:avLst/>
          </a:prstGeom>
          <a:noFill/>
        </p:spPr>
        <p:txBody>
          <a:bodyPr wrap="none" rtlCol="0">
            <a:spAutoFit/>
          </a:bodyPr>
          <a:lstStyle/>
          <a:p>
            <a:r>
              <a:rPr lang="en-GB" dirty="0">
                <a:latin typeface="Helvetica" pitchFamily="2" charset="0"/>
              </a:rPr>
              <a:t>1</a:t>
            </a:r>
          </a:p>
        </p:txBody>
      </p:sp>
      <p:sp>
        <p:nvSpPr>
          <p:cNvPr id="44" name="TextBox 43">
            <a:extLst>
              <a:ext uri="{FF2B5EF4-FFF2-40B4-BE49-F238E27FC236}">
                <a16:creationId xmlns:a16="http://schemas.microsoft.com/office/drawing/2014/main" id="{4221510D-4886-B6D8-0E82-97BB52B46F5F}"/>
              </a:ext>
            </a:extLst>
          </p:cNvPr>
          <p:cNvSpPr txBox="1"/>
          <p:nvPr/>
        </p:nvSpPr>
        <p:spPr>
          <a:xfrm>
            <a:off x="3789393" y="3454387"/>
            <a:ext cx="312906" cy="369332"/>
          </a:xfrm>
          <a:prstGeom prst="rect">
            <a:avLst/>
          </a:prstGeom>
          <a:noFill/>
        </p:spPr>
        <p:txBody>
          <a:bodyPr wrap="none" rtlCol="0">
            <a:spAutoFit/>
          </a:bodyPr>
          <a:lstStyle/>
          <a:p>
            <a:r>
              <a:rPr lang="en-GB" dirty="0">
                <a:latin typeface="Helvetica" pitchFamily="2" charset="0"/>
              </a:rPr>
              <a:t>2</a:t>
            </a:r>
          </a:p>
        </p:txBody>
      </p:sp>
      <p:sp>
        <p:nvSpPr>
          <p:cNvPr id="45" name="TextBox 44">
            <a:extLst>
              <a:ext uri="{FF2B5EF4-FFF2-40B4-BE49-F238E27FC236}">
                <a16:creationId xmlns:a16="http://schemas.microsoft.com/office/drawing/2014/main" id="{9F4E9A51-BF4B-D0B6-E163-04419FE32B05}"/>
              </a:ext>
            </a:extLst>
          </p:cNvPr>
          <p:cNvSpPr txBox="1"/>
          <p:nvPr/>
        </p:nvSpPr>
        <p:spPr>
          <a:xfrm>
            <a:off x="4346719" y="3455001"/>
            <a:ext cx="312906" cy="369332"/>
          </a:xfrm>
          <a:prstGeom prst="rect">
            <a:avLst/>
          </a:prstGeom>
          <a:noFill/>
        </p:spPr>
        <p:txBody>
          <a:bodyPr wrap="none" rtlCol="0">
            <a:spAutoFit/>
          </a:bodyPr>
          <a:lstStyle/>
          <a:p>
            <a:r>
              <a:rPr lang="en-GB" dirty="0">
                <a:latin typeface="Helvetica" pitchFamily="2" charset="0"/>
              </a:rPr>
              <a:t>3</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076A95D-FE4A-9762-2586-190442B13B61}"/>
                  </a:ext>
                </a:extLst>
              </p:cNvPr>
              <p:cNvSpPr txBox="1"/>
              <p:nvPr/>
            </p:nvSpPr>
            <p:spPr>
              <a:xfrm>
                <a:off x="5115032" y="3454387"/>
                <a:ext cx="329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𝑖</m:t>
                      </m:r>
                    </m:oMath>
                  </m:oMathPara>
                </a14:m>
                <a:endParaRPr lang="en-GB" dirty="0">
                  <a:latin typeface="Helvetica" pitchFamily="2" charset="0"/>
                </a:endParaRPr>
              </a:p>
            </p:txBody>
          </p:sp>
        </mc:Choice>
        <mc:Fallback xmlns="">
          <p:sp>
            <p:nvSpPr>
              <p:cNvPr id="46" name="TextBox 45">
                <a:extLst>
                  <a:ext uri="{FF2B5EF4-FFF2-40B4-BE49-F238E27FC236}">
                    <a16:creationId xmlns:a16="http://schemas.microsoft.com/office/drawing/2014/main" id="{D076A95D-FE4A-9762-2586-190442B13B61}"/>
                  </a:ext>
                </a:extLst>
              </p:cNvPr>
              <p:cNvSpPr txBox="1">
                <a:spLocks noRot="1" noChangeAspect="1" noMove="1" noResize="1" noEditPoints="1" noAdjustHandles="1" noChangeArrowheads="1" noChangeShapeType="1" noTextEdit="1"/>
              </p:cNvSpPr>
              <p:nvPr/>
            </p:nvSpPr>
            <p:spPr>
              <a:xfrm>
                <a:off x="5115032" y="3454387"/>
                <a:ext cx="329834" cy="369332"/>
              </a:xfrm>
              <a:prstGeom prst="rect">
                <a:avLst/>
              </a:prstGeom>
              <a:blipFill>
                <a:blip r:embed="rId7"/>
                <a:stretch>
                  <a:fillRect/>
                </a:stretch>
              </a:blipFill>
            </p:spPr>
            <p:txBody>
              <a:bodyPr/>
              <a:lstStyle/>
              <a:p>
                <a:r>
                  <a:rPr lang="en-GB">
                    <a:noFill/>
                  </a:rPr>
                  <a:t> </a:t>
                </a:r>
              </a:p>
            </p:txBody>
          </p:sp>
        </mc:Fallback>
      </mc:AlternateContent>
      <p:sp>
        <p:nvSpPr>
          <p:cNvPr id="48" name="Rectangle 47">
            <a:extLst>
              <a:ext uri="{FF2B5EF4-FFF2-40B4-BE49-F238E27FC236}">
                <a16:creationId xmlns:a16="http://schemas.microsoft.com/office/drawing/2014/main" id="{166FF7CB-EACD-B7B6-6FEB-6F57E0C2B11B}"/>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168E9E83-D0EA-FFAA-F0F2-90D5D06FBB40}"/>
              </a:ext>
            </a:extLst>
          </p:cNvPr>
          <p:cNvSpPr txBox="1"/>
          <p:nvPr/>
        </p:nvSpPr>
        <p:spPr>
          <a:xfrm>
            <a:off x="133542" y="37521"/>
            <a:ext cx="10189400" cy="400110"/>
          </a:xfrm>
          <a:prstGeom prst="rect">
            <a:avLst/>
          </a:prstGeom>
          <a:no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 are Illustrating concisely what we mean by two- or three-level model structure [1]</a:t>
            </a:r>
          </a:p>
        </p:txBody>
      </p:sp>
      <p:sp>
        <p:nvSpPr>
          <p:cNvPr id="53" name="TextBox 52">
            <a:extLst>
              <a:ext uri="{FF2B5EF4-FFF2-40B4-BE49-F238E27FC236}">
                <a16:creationId xmlns:a16="http://schemas.microsoft.com/office/drawing/2014/main" id="{5FA2740C-FF1C-0438-56F6-E0F0D559865E}"/>
              </a:ext>
            </a:extLst>
          </p:cNvPr>
          <p:cNvSpPr txBox="1"/>
          <p:nvPr/>
        </p:nvSpPr>
        <p:spPr>
          <a:xfrm>
            <a:off x="764581" y="1901643"/>
            <a:ext cx="1521436"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Group 1</a:t>
            </a:r>
          </a:p>
        </p:txBody>
      </p:sp>
      <p:sp>
        <p:nvSpPr>
          <p:cNvPr id="54" name="TextBox 53">
            <a:extLst>
              <a:ext uri="{FF2B5EF4-FFF2-40B4-BE49-F238E27FC236}">
                <a16:creationId xmlns:a16="http://schemas.microsoft.com/office/drawing/2014/main" id="{A8B563AE-CE63-6164-4296-3BF8C20D052A}"/>
              </a:ext>
            </a:extLst>
          </p:cNvPr>
          <p:cNvSpPr txBox="1"/>
          <p:nvPr/>
        </p:nvSpPr>
        <p:spPr>
          <a:xfrm>
            <a:off x="3588056" y="1901643"/>
            <a:ext cx="1521436"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Group 2</a:t>
            </a:r>
          </a:p>
        </p:txBody>
      </p:sp>
      <p:sp>
        <p:nvSpPr>
          <p:cNvPr id="55" name="TextBox 54">
            <a:extLst>
              <a:ext uri="{FF2B5EF4-FFF2-40B4-BE49-F238E27FC236}">
                <a16:creationId xmlns:a16="http://schemas.microsoft.com/office/drawing/2014/main" id="{7C04278A-250B-FBAB-F3A8-300F836B0615}"/>
              </a:ext>
            </a:extLst>
          </p:cNvPr>
          <p:cNvSpPr txBox="1"/>
          <p:nvPr/>
        </p:nvSpPr>
        <p:spPr>
          <a:xfrm>
            <a:off x="6381865" y="1901643"/>
            <a:ext cx="1521436"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Group 3</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8FE05DF-CC39-0AB6-6867-2E430A85F195}"/>
                  </a:ext>
                </a:extLst>
              </p:cNvPr>
              <p:cNvSpPr txBox="1"/>
              <p:nvPr/>
            </p:nvSpPr>
            <p:spPr>
              <a:xfrm>
                <a:off x="8533051" y="2812856"/>
                <a:ext cx="3895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m:t>
                      </m:r>
                    </m:oMath>
                  </m:oMathPara>
                </a14:m>
                <a:endParaRPr lang="en-GB" sz="2800" dirty="0"/>
              </a:p>
            </p:txBody>
          </p:sp>
        </mc:Choice>
        <mc:Fallback xmlns="">
          <p:sp>
            <p:nvSpPr>
              <p:cNvPr id="56" name="TextBox 55">
                <a:extLst>
                  <a:ext uri="{FF2B5EF4-FFF2-40B4-BE49-F238E27FC236}">
                    <a16:creationId xmlns:a16="http://schemas.microsoft.com/office/drawing/2014/main" id="{C8FE05DF-CC39-0AB6-6867-2E430A85F195}"/>
                  </a:ext>
                </a:extLst>
              </p:cNvPr>
              <p:cNvSpPr txBox="1">
                <a:spLocks noRot="1" noChangeAspect="1" noMove="1" noResize="1" noEditPoints="1" noAdjustHandles="1" noChangeArrowheads="1" noChangeShapeType="1" noTextEdit="1"/>
              </p:cNvSpPr>
              <p:nvPr/>
            </p:nvSpPr>
            <p:spPr>
              <a:xfrm>
                <a:off x="8533051" y="2812856"/>
                <a:ext cx="389530" cy="430887"/>
              </a:xfrm>
              <a:prstGeom prst="rect">
                <a:avLst/>
              </a:prstGeom>
              <a:blipFill>
                <a:blip r:embed="rId9"/>
                <a:stretch>
                  <a:fillRect l="-6452" r="-64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D5A0564-12EF-D4E2-1A51-4E2EF9DE150E}"/>
                  </a:ext>
                </a:extLst>
              </p:cNvPr>
              <p:cNvSpPr txBox="1"/>
              <p:nvPr/>
            </p:nvSpPr>
            <p:spPr>
              <a:xfrm>
                <a:off x="9552044" y="1874604"/>
                <a:ext cx="1521436"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Group </a:t>
                </a:r>
                <a14:m>
                  <m:oMath xmlns:m="http://schemas.openxmlformats.org/officeDocument/2006/math">
                    <m:r>
                      <a:rPr lang="en-GB" b="0" i="1" dirty="0" smtClean="0">
                        <a:latin typeface="Cambria Math" panose="02040503050406030204" pitchFamily="18" charset="0"/>
                        <a:ea typeface="Helvetica Neue" panose="02000503000000020004" pitchFamily="2" charset="0"/>
                        <a:cs typeface="Helvetica Neue" panose="02000503000000020004" pitchFamily="2" charset="0"/>
                      </a:rPr>
                      <m:t>𝑗</m:t>
                    </m:r>
                  </m:oMath>
                </a14:m>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57" name="TextBox 56">
                <a:extLst>
                  <a:ext uri="{FF2B5EF4-FFF2-40B4-BE49-F238E27FC236}">
                    <a16:creationId xmlns:a16="http://schemas.microsoft.com/office/drawing/2014/main" id="{8D5A0564-12EF-D4E2-1A51-4E2EF9DE150E}"/>
                  </a:ext>
                </a:extLst>
              </p:cNvPr>
              <p:cNvSpPr txBox="1">
                <a:spLocks noRot="1" noChangeAspect="1" noMove="1" noResize="1" noEditPoints="1" noAdjustHandles="1" noChangeArrowheads="1" noChangeShapeType="1" noTextEdit="1"/>
              </p:cNvSpPr>
              <p:nvPr/>
            </p:nvSpPr>
            <p:spPr>
              <a:xfrm>
                <a:off x="9552044" y="1874604"/>
                <a:ext cx="1521436" cy="369332"/>
              </a:xfrm>
              <a:prstGeom prst="rect">
                <a:avLst/>
              </a:prstGeom>
              <a:blipFill>
                <a:blip r:embed="rId10"/>
                <a:stretch>
                  <a:fillRect t="-6667" b="-26667"/>
                </a:stretch>
              </a:blipFill>
            </p:spPr>
            <p:txBody>
              <a:bodyPr/>
              <a:lstStyle/>
              <a:p>
                <a:r>
                  <a:rPr lang="en-GB">
                    <a:noFill/>
                  </a:rPr>
                  <a:t> </a:t>
                </a:r>
              </a:p>
            </p:txBody>
          </p:sp>
        </mc:Fallback>
      </mc:AlternateContent>
      <p:sp>
        <p:nvSpPr>
          <p:cNvPr id="58" name="Slide Number Placeholder 3">
            <a:extLst>
              <a:ext uri="{FF2B5EF4-FFF2-40B4-BE49-F238E27FC236}">
                <a16:creationId xmlns:a16="http://schemas.microsoft.com/office/drawing/2014/main" id="{77A503FE-608D-26BE-2A66-0E02DF435D5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 name="Oval 58">
            <a:extLst>
              <a:ext uri="{FF2B5EF4-FFF2-40B4-BE49-F238E27FC236}">
                <a16:creationId xmlns:a16="http://schemas.microsoft.com/office/drawing/2014/main" id="{4FDB5EF9-B99B-750E-0678-D0A85C68762A}"/>
              </a:ext>
            </a:extLst>
          </p:cNvPr>
          <p:cNvSpPr/>
          <p:nvPr/>
        </p:nvSpPr>
        <p:spPr>
          <a:xfrm>
            <a:off x="439457" y="3748346"/>
            <a:ext cx="92158" cy="907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Straight Connector 60">
            <a:extLst>
              <a:ext uri="{FF2B5EF4-FFF2-40B4-BE49-F238E27FC236}">
                <a16:creationId xmlns:a16="http://schemas.microsoft.com/office/drawing/2014/main" id="{30E025C4-0086-1958-7782-161E1FB66C89}"/>
              </a:ext>
            </a:extLst>
          </p:cNvPr>
          <p:cNvCxnSpPr>
            <a:cxnSpLocks/>
          </p:cNvCxnSpPr>
          <p:nvPr/>
        </p:nvCxnSpPr>
        <p:spPr>
          <a:xfrm flipH="1">
            <a:off x="480947" y="3775595"/>
            <a:ext cx="2272" cy="817044"/>
          </a:xfrm>
          <a:prstGeom prst="line">
            <a:avLst/>
          </a:prstGeom>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61BC2A1E-0815-F1F7-8E25-3D1E9E380ACB}"/>
              </a:ext>
            </a:extLst>
          </p:cNvPr>
          <p:cNvSpPr txBox="1"/>
          <p:nvPr/>
        </p:nvSpPr>
        <p:spPr>
          <a:xfrm>
            <a:off x="483219" y="4571996"/>
            <a:ext cx="2655073" cy="307777"/>
          </a:xfrm>
          <a:prstGeom prst="rect">
            <a:avLst/>
          </a:prstGeom>
          <a:noFill/>
          <a:ln>
            <a:solidFill>
              <a:schemeClr val="tx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Individual information (level-1)</a:t>
            </a:r>
          </a:p>
        </p:txBody>
      </p:sp>
      <p:sp>
        <p:nvSpPr>
          <p:cNvPr id="63" name="Oval 62">
            <a:extLst>
              <a:ext uri="{FF2B5EF4-FFF2-40B4-BE49-F238E27FC236}">
                <a16:creationId xmlns:a16="http://schemas.microsoft.com/office/drawing/2014/main" id="{CCEE802D-26AC-BBCD-CD5C-AF9352929E8C}"/>
              </a:ext>
            </a:extLst>
          </p:cNvPr>
          <p:cNvSpPr/>
          <p:nvPr/>
        </p:nvSpPr>
        <p:spPr>
          <a:xfrm>
            <a:off x="435793" y="1968223"/>
            <a:ext cx="92158" cy="907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4" name="Straight Connector 63">
            <a:extLst>
              <a:ext uri="{FF2B5EF4-FFF2-40B4-BE49-F238E27FC236}">
                <a16:creationId xmlns:a16="http://schemas.microsoft.com/office/drawing/2014/main" id="{3BA93A0C-DF43-9253-E9B7-DD4C6692944C}"/>
              </a:ext>
            </a:extLst>
          </p:cNvPr>
          <p:cNvCxnSpPr>
            <a:cxnSpLocks/>
          </p:cNvCxnSpPr>
          <p:nvPr/>
        </p:nvCxnSpPr>
        <p:spPr>
          <a:xfrm>
            <a:off x="480947" y="1453880"/>
            <a:ext cx="2475" cy="513477"/>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615B2CB6-276A-07A3-8C9B-8FB6688D036A}"/>
              </a:ext>
            </a:extLst>
          </p:cNvPr>
          <p:cNvSpPr txBox="1"/>
          <p:nvPr/>
        </p:nvSpPr>
        <p:spPr>
          <a:xfrm>
            <a:off x="480947" y="1145237"/>
            <a:ext cx="2385982" cy="307777"/>
          </a:xfrm>
          <a:prstGeom prst="rect">
            <a:avLst/>
          </a:prstGeom>
          <a:noFill/>
          <a:ln>
            <a:solidFill>
              <a:schemeClr val="tx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Group information (level-2)</a:t>
            </a:r>
          </a:p>
        </p:txBody>
      </p:sp>
      <p:sp>
        <p:nvSpPr>
          <p:cNvPr id="69" name="TextBox 68">
            <a:extLst>
              <a:ext uri="{FF2B5EF4-FFF2-40B4-BE49-F238E27FC236}">
                <a16:creationId xmlns:a16="http://schemas.microsoft.com/office/drawing/2014/main" id="{85F05373-D246-DD83-C229-7502F9014872}"/>
              </a:ext>
            </a:extLst>
          </p:cNvPr>
          <p:cNvSpPr txBox="1"/>
          <p:nvPr/>
        </p:nvSpPr>
        <p:spPr>
          <a:xfrm>
            <a:off x="405979" y="5289578"/>
            <a:ext cx="7219394"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Notes: We have individual units of information that are nested or grouped within a higher measure. This is typically a </a:t>
            </a:r>
            <a:r>
              <a:rPr lang="en-GB" sz="1400" b="1" dirty="0">
                <a:latin typeface="Helvetica Neue" panose="02000503000000020004" pitchFamily="2" charset="0"/>
                <a:ea typeface="Helvetica Neue" panose="02000503000000020004" pitchFamily="2" charset="0"/>
                <a:cs typeface="Helvetica Neue" panose="02000503000000020004" pitchFamily="2" charset="0"/>
              </a:rPr>
              <a:t>two-level structure </a:t>
            </a:r>
            <a:r>
              <a:rPr lang="en-GB" sz="1400" dirty="0">
                <a:latin typeface="Helvetica Neue" panose="02000503000000020004" pitchFamily="2" charset="0"/>
                <a:ea typeface="Helvetica Neue" panose="02000503000000020004" pitchFamily="2" charset="0"/>
                <a:cs typeface="Helvetica Neue" panose="02000503000000020004" pitchFamily="2" charset="0"/>
              </a:rPr>
              <a:t>and a </a:t>
            </a:r>
            <a:r>
              <a:rPr lang="en-GB" sz="1400" b="1" dirty="0">
                <a:latin typeface="Helvetica Neue" panose="02000503000000020004" pitchFamily="2" charset="0"/>
                <a:ea typeface="Helvetica Neue" panose="02000503000000020004" pitchFamily="2" charset="0"/>
                <a:cs typeface="Helvetica Neue" panose="02000503000000020004" pitchFamily="2" charset="0"/>
              </a:rPr>
              <a:t>two-level hierarchical regression </a:t>
            </a:r>
            <a:r>
              <a:rPr lang="en-GB" sz="1400" dirty="0">
                <a:latin typeface="Helvetica Neue" panose="02000503000000020004" pitchFamily="2" charset="0"/>
                <a:ea typeface="Helvetica Neue" panose="02000503000000020004" pitchFamily="2" charset="0"/>
                <a:cs typeface="Helvetica Neue" panose="02000503000000020004" pitchFamily="2" charset="0"/>
              </a:rPr>
              <a:t>model must be used for this scenario.</a:t>
            </a:r>
          </a:p>
        </p:txBody>
      </p:sp>
    </p:spTree>
    <p:extLst>
      <p:ext uri="{BB962C8B-B14F-4D97-AF65-F5344CB8AC3E}">
        <p14:creationId xmlns:p14="http://schemas.microsoft.com/office/powerpoint/2010/main" val="3464577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166FF7CB-EACD-B7B6-6FEB-6F57E0C2B11B}"/>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168E9E83-D0EA-FFAA-F0F2-90D5D06FBB40}"/>
              </a:ext>
            </a:extLst>
          </p:cNvPr>
          <p:cNvSpPr txBox="1"/>
          <p:nvPr/>
        </p:nvSpPr>
        <p:spPr>
          <a:xfrm>
            <a:off x="133542" y="37521"/>
            <a:ext cx="10189400" cy="400110"/>
          </a:xfrm>
          <a:prstGeom prst="rect">
            <a:avLst/>
          </a:prstGeom>
          <a:no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 are Illustrating concisely what we mean by two- or three-level model structure [2]</a:t>
            </a:r>
          </a:p>
        </p:txBody>
      </p:sp>
      <p:sp>
        <p:nvSpPr>
          <p:cNvPr id="58" name="Slide Number Placeholder 3">
            <a:extLst>
              <a:ext uri="{FF2B5EF4-FFF2-40B4-BE49-F238E27FC236}">
                <a16:creationId xmlns:a16="http://schemas.microsoft.com/office/drawing/2014/main" id="{77A503FE-608D-26BE-2A66-0E02DF435D5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AC27446-7573-2B99-5C37-D8C6712BB40A}"/>
                  </a:ext>
                </a:extLst>
              </p:cNvPr>
              <p:cNvSpPr txBox="1"/>
              <p:nvPr/>
            </p:nvSpPr>
            <p:spPr>
              <a:xfrm>
                <a:off x="7677275" y="2998113"/>
                <a:ext cx="3895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m:t>
                      </m:r>
                    </m:oMath>
                  </m:oMathPara>
                </a14:m>
                <a:endParaRPr lang="en-GB" sz="2800" dirty="0"/>
              </a:p>
            </p:txBody>
          </p:sp>
        </mc:Choice>
        <mc:Fallback xmlns="">
          <p:sp>
            <p:nvSpPr>
              <p:cNvPr id="50" name="TextBox 49">
                <a:extLst>
                  <a:ext uri="{FF2B5EF4-FFF2-40B4-BE49-F238E27FC236}">
                    <a16:creationId xmlns:a16="http://schemas.microsoft.com/office/drawing/2014/main" id="{CAC27446-7573-2B99-5C37-D8C6712BB40A}"/>
                  </a:ext>
                </a:extLst>
              </p:cNvPr>
              <p:cNvSpPr txBox="1">
                <a:spLocks noRot="1" noChangeAspect="1" noMove="1" noResize="1" noEditPoints="1" noAdjustHandles="1" noChangeArrowheads="1" noChangeShapeType="1" noTextEdit="1"/>
              </p:cNvSpPr>
              <p:nvPr/>
            </p:nvSpPr>
            <p:spPr>
              <a:xfrm>
                <a:off x="7677275" y="2998113"/>
                <a:ext cx="389530" cy="430887"/>
              </a:xfrm>
              <a:prstGeom prst="rect">
                <a:avLst/>
              </a:prstGeom>
              <a:blipFill>
                <a:blip r:embed="rId5"/>
                <a:stretch>
                  <a:fillRect l="-6250" r="-3125"/>
                </a:stretch>
              </a:blipFill>
            </p:spPr>
            <p:txBody>
              <a:bodyPr/>
              <a:lstStyle/>
              <a:p>
                <a:r>
                  <a:rPr lang="en-GB">
                    <a:noFill/>
                  </a:rPr>
                  <a:t> </a:t>
                </a:r>
              </a:p>
            </p:txBody>
          </p:sp>
        </mc:Fallback>
      </mc:AlternateContent>
      <p:sp>
        <p:nvSpPr>
          <p:cNvPr id="51" name="Rectangle 50">
            <a:extLst>
              <a:ext uri="{FF2B5EF4-FFF2-40B4-BE49-F238E27FC236}">
                <a16:creationId xmlns:a16="http://schemas.microsoft.com/office/drawing/2014/main" id="{5A9D11A6-4098-974C-1330-4A96B144BBDE}"/>
              </a:ext>
            </a:extLst>
          </p:cNvPr>
          <p:cNvSpPr/>
          <p:nvPr/>
        </p:nvSpPr>
        <p:spPr>
          <a:xfrm>
            <a:off x="263616" y="1430352"/>
            <a:ext cx="3628938" cy="32946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25AA0886-6544-D65E-7F50-ACEB90DF9B7A}"/>
              </a:ext>
            </a:extLst>
          </p:cNvPr>
          <p:cNvSpPr/>
          <p:nvPr/>
        </p:nvSpPr>
        <p:spPr>
          <a:xfrm>
            <a:off x="3995291" y="1430352"/>
            <a:ext cx="3628938" cy="32946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621C2DB6-D663-4631-D991-14831E5A2021}"/>
              </a:ext>
            </a:extLst>
          </p:cNvPr>
          <p:cNvSpPr/>
          <p:nvPr/>
        </p:nvSpPr>
        <p:spPr>
          <a:xfrm>
            <a:off x="8119851" y="1430352"/>
            <a:ext cx="3628938" cy="32946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9AD329B7-9625-679E-B860-9D76D48C3A8F}"/>
              </a:ext>
            </a:extLst>
          </p:cNvPr>
          <p:cNvSpPr txBox="1"/>
          <p:nvPr/>
        </p:nvSpPr>
        <p:spPr>
          <a:xfrm>
            <a:off x="1232869" y="1501268"/>
            <a:ext cx="1961560" cy="369332"/>
          </a:xfrm>
          <a:prstGeom prst="rect">
            <a:avLst/>
          </a:prstGeom>
          <a:noFill/>
        </p:spPr>
        <p:txBody>
          <a:bodyPr wrap="square" rtlCol="0">
            <a:spAutoFit/>
          </a:bodyPr>
          <a:lstStyle/>
          <a:p>
            <a:r>
              <a:rPr lang="en-GB"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Higher group 1</a:t>
            </a:r>
          </a:p>
        </p:txBody>
      </p:sp>
      <p:sp>
        <p:nvSpPr>
          <p:cNvPr id="70" name="Oval 69">
            <a:extLst>
              <a:ext uri="{FF2B5EF4-FFF2-40B4-BE49-F238E27FC236}">
                <a16:creationId xmlns:a16="http://schemas.microsoft.com/office/drawing/2014/main" id="{5E818E42-2429-9944-7D57-2FE464BF0268}"/>
              </a:ext>
            </a:extLst>
          </p:cNvPr>
          <p:cNvSpPr/>
          <p:nvPr/>
        </p:nvSpPr>
        <p:spPr>
          <a:xfrm>
            <a:off x="398057" y="1769098"/>
            <a:ext cx="92158" cy="907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Connector 70">
            <a:extLst>
              <a:ext uri="{FF2B5EF4-FFF2-40B4-BE49-F238E27FC236}">
                <a16:creationId xmlns:a16="http://schemas.microsoft.com/office/drawing/2014/main" id="{030B488D-2945-AA3D-F08E-A54233CDD56A}"/>
              </a:ext>
            </a:extLst>
          </p:cNvPr>
          <p:cNvCxnSpPr>
            <a:cxnSpLocks/>
          </p:cNvCxnSpPr>
          <p:nvPr/>
        </p:nvCxnSpPr>
        <p:spPr>
          <a:xfrm>
            <a:off x="443211" y="1254755"/>
            <a:ext cx="2475" cy="513477"/>
          </a:xfrm>
          <a:prstGeom prst="line">
            <a:avLst/>
          </a:prstGeom>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60CB78FE-4BA0-E0D7-8C6D-3D119848A45A}"/>
              </a:ext>
            </a:extLst>
          </p:cNvPr>
          <p:cNvSpPr txBox="1"/>
          <p:nvPr/>
        </p:nvSpPr>
        <p:spPr>
          <a:xfrm>
            <a:off x="443210" y="946112"/>
            <a:ext cx="3779782" cy="307777"/>
          </a:xfrm>
          <a:prstGeom prst="rect">
            <a:avLst/>
          </a:prstGeom>
          <a:noFill/>
          <a:ln>
            <a:solidFill>
              <a:schemeClr val="tx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Higher group information (level-3)</a:t>
            </a:r>
          </a:p>
        </p:txBody>
      </p:sp>
      <p:sp>
        <p:nvSpPr>
          <p:cNvPr id="73" name="TextBox 72">
            <a:extLst>
              <a:ext uri="{FF2B5EF4-FFF2-40B4-BE49-F238E27FC236}">
                <a16:creationId xmlns:a16="http://schemas.microsoft.com/office/drawing/2014/main" id="{293A6CEC-CC3C-48A8-04FC-DE9C2B480AD0}"/>
              </a:ext>
            </a:extLst>
          </p:cNvPr>
          <p:cNvSpPr txBox="1"/>
          <p:nvPr/>
        </p:nvSpPr>
        <p:spPr>
          <a:xfrm>
            <a:off x="263616" y="5099145"/>
            <a:ext cx="7360613" cy="646331"/>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Notes: We have individual units of information that are nested or grouped within a higher measure, where by the same individuals (from the same units) are repeated (i.e., longitudinal). This is typically a </a:t>
            </a:r>
            <a:r>
              <a:rPr lang="en-GB" sz="1200" b="1" dirty="0">
                <a:latin typeface="Helvetica Neue" panose="02000503000000020004" pitchFamily="2" charset="0"/>
                <a:ea typeface="Helvetica Neue" panose="02000503000000020004" pitchFamily="2" charset="0"/>
                <a:cs typeface="Helvetica Neue" panose="02000503000000020004" pitchFamily="2" charset="0"/>
              </a:rPr>
              <a:t>three-level structure </a:t>
            </a:r>
            <a:r>
              <a:rPr lang="en-GB" sz="1200" dirty="0">
                <a:latin typeface="Helvetica Neue" panose="02000503000000020004" pitchFamily="2" charset="0"/>
                <a:ea typeface="Helvetica Neue" panose="02000503000000020004" pitchFamily="2" charset="0"/>
                <a:cs typeface="Helvetica Neue" panose="02000503000000020004" pitchFamily="2" charset="0"/>
              </a:rPr>
              <a:t>and so a </a:t>
            </a:r>
            <a:r>
              <a:rPr lang="en-GB" sz="1200" b="1" dirty="0">
                <a:latin typeface="Helvetica Neue" panose="02000503000000020004" pitchFamily="2" charset="0"/>
                <a:ea typeface="Helvetica Neue" panose="02000503000000020004" pitchFamily="2" charset="0"/>
                <a:cs typeface="Helvetica Neue" panose="02000503000000020004" pitchFamily="2" charset="0"/>
              </a:rPr>
              <a:t>three-level hierarchical regression </a:t>
            </a:r>
            <a:r>
              <a:rPr lang="en-GB" sz="1200" dirty="0">
                <a:latin typeface="Helvetica Neue" panose="02000503000000020004" pitchFamily="2" charset="0"/>
                <a:ea typeface="Helvetica Neue" panose="02000503000000020004" pitchFamily="2" charset="0"/>
                <a:cs typeface="Helvetica Neue" panose="02000503000000020004" pitchFamily="2" charset="0"/>
              </a:rPr>
              <a:t>model must be used for this scenario.</a:t>
            </a:r>
          </a:p>
        </p:txBody>
      </p:sp>
      <p:sp>
        <p:nvSpPr>
          <p:cNvPr id="2" name="TextBox 1">
            <a:extLst>
              <a:ext uri="{FF2B5EF4-FFF2-40B4-BE49-F238E27FC236}">
                <a16:creationId xmlns:a16="http://schemas.microsoft.com/office/drawing/2014/main" id="{84E7FE32-8BA7-4FC2-D1FE-9F2793059E37}"/>
              </a:ext>
            </a:extLst>
          </p:cNvPr>
          <p:cNvSpPr txBox="1"/>
          <p:nvPr/>
        </p:nvSpPr>
        <p:spPr>
          <a:xfrm>
            <a:off x="4828980" y="1511493"/>
            <a:ext cx="1961560" cy="369332"/>
          </a:xfrm>
          <a:prstGeom prst="rect">
            <a:avLst/>
          </a:prstGeom>
          <a:noFill/>
        </p:spPr>
        <p:txBody>
          <a:bodyPr wrap="square" rtlCol="0">
            <a:spAutoFit/>
          </a:bodyPr>
          <a:lstStyle/>
          <a:p>
            <a:r>
              <a:rPr lang="en-GB"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Higher group 2</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6941F70-B132-9653-19C1-0B09D2E065B4}"/>
                  </a:ext>
                </a:extLst>
              </p:cNvPr>
              <p:cNvSpPr txBox="1"/>
              <p:nvPr/>
            </p:nvSpPr>
            <p:spPr>
              <a:xfrm>
                <a:off x="9148584" y="1501268"/>
                <a:ext cx="1961560" cy="369332"/>
              </a:xfrm>
              <a:prstGeom prst="rect">
                <a:avLst/>
              </a:prstGeom>
              <a:noFill/>
            </p:spPr>
            <p:txBody>
              <a:bodyPr wrap="square" rtlCol="0">
                <a:spAutoFit/>
              </a:bodyPr>
              <a:lstStyle/>
              <a:p>
                <a:r>
                  <a:rPr lang="en-GB"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Higher group </a:t>
                </a:r>
                <a14:m>
                  <m:oMath xmlns:m="http://schemas.openxmlformats.org/officeDocument/2006/math">
                    <m:r>
                      <a:rPr lang="en-GB" b="1" i="1" dirty="0" smtClean="0">
                        <a:solidFill>
                          <a:schemeClr val="accent2"/>
                        </a:solidFill>
                        <a:latin typeface="Cambria Math" panose="02040503050406030204" pitchFamily="18" charset="0"/>
                        <a:ea typeface="Helvetica Neue" panose="02000503000000020004" pitchFamily="2" charset="0"/>
                        <a:cs typeface="Helvetica Neue" panose="02000503000000020004" pitchFamily="2" charset="0"/>
                      </a:rPr>
                      <m:t>𝒉</m:t>
                    </m:r>
                  </m:oMath>
                </a14:m>
                <a:endParaRPr lang="en-GB"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TextBox 2">
                <a:extLst>
                  <a:ext uri="{FF2B5EF4-FFF2-40B4-BE49-F238E27FC236}">
                    <a16:creationId xmlns:a16="http://schemas.microsoft.com/office/drawing/2014/main" id="{F6941F70-B132-9653-19C1-0B09D2E065B4}"/>
                  </a:ext>
                </a:extLst>
              </p:cNvPr>
              <p:cNvSpPr txBox="1">
                <a:spLocks noRot="1" noChangeAspect="1" noMove="1" noResize="1" noEditPoints="1" noAdjustHandles="1" noChangeArrowheads="1" noChangeShapeType="1" noTextEdit="1"/>
              </p:cNvSpPr>
              <p:nvPr/>
            </p:nvSpPr>
            <p:spPr>
              <a:xfrm>
                <a:off x="9148584" y="1501268"/>
                <a:ext cx="1961560" cy="369332"/>
              </a:xfrm>
              <a:prstGeom prst="rect">
                <a:avLst/>
              </a:prstGeom>
              <a:blipFill>
                <a:blip r:embed="rId6"/>
                <a:stretch>
                  <a:fillRect l="-2564" t="-6667" b="-26667"/>
                </a:stretch>
              </a:blipFill>
            </p:spPr>
            <p:txBody>
              <a:bodyPr/>
              <a:lstStyle/>
              <a:p>
                <a:r>
                  <a:rPr lang="en-GB">
                    <a:noFill/>
                  </a:rPr>
                  <a:t> </a:t>
                </a:r>
              </a:p>
            </p:txBody>
          </p:sp>
        </mc:Fallback>
      </mc:AlternateContent>
      <p:pic>
        <p:nvPicPr>
          <p:cNvPr id="5" name="Picture 4" descr="Diagram&#10;&#10;Description automatically generated">
            <a:extLst>
              <a:ext uri="{FF2B5EF4-FFF2-40B4-BE49-F238E27FC236}">
                <a16:creationId xmlns:a16="http://schemas.microsoft.com/office/drawing/2014/main" id="{B678A178-2BF3-C1EF-A957-08E11FA1FB8F}"/>
              </a:ext>
            </a:extLst>
          </p:cNvPr>
          <p:cNvPicPr>
            <a:picLocks noChangeAspect="1"/>
          </p:cNvPicPr>
          <p:nvPr/>
        </p:nvPicPr>
        <p:blipFill>
          <a:blip r:embed="rId7"/>
          <a:stretch>
            <a:fillRect/>
          </a:stretch>
        </p:blipFill>
        <p:spPr>
          <a:xfrm>
            <a:off x="305899" y="3356649"/>
            <a:ext cx="3474564" cy="1158894"/>
          </a:xfrm>
          <a:prstGeom prst="rect">
            <a:avLst/>
          </a:prstGeom>
        </p:spPr>
      </p:pic>
      <p:pic>
        <p:nvPicPr>
          <p:cNvPr id="6" name="Picture 5" descr="Diagram&#10;&#10;Description automatically generated">
            <a:extLst>
              <a:ext uri="{FF2B5EF4-FFF2-40B4-BE49-F238E27FC236}">
                <a16:creationId xmlns:a16="http://schemas.microsoft.com/office/drawing/2014/main" id="{140562FB-EA63-7E72-23C4-7170773B007E}"/>
              </a:ext>
            </a:extLst>
          </p:cNvPr>
          <p:cNvPicPr>
            <a:picLocks noChangeAspect="1"/>
          </p:cNvPicPr>
          <p:nvPr/>
        </p:nvPicPr>
        <p:blipFill>
          <a:blip r:embed="rId7"/>
          <a:stretch>
            <a:fillRect/>
          </a:stretch>
        </p:blipFill>
        <p:spPr>
          <a:xfrm>
            <a:off x="4072478" y="3429000"/>
            <a:ext cx="3474564" cy="1158894"/>
          </a:xfrm>
          <a:prstGeom prst="rect">
            <a:avLst/>
          </a:prstGeom>
        </p:spPr>
      </p:pic>
      <p:pic>
        <p:nvPicPr>
          <p:cNvPr id="7" name="Picture 6" descr="Diagram&#10;&#10;Description automatically generated">
            <a:extLst>
              <a:ext uri="{FF2B5EF4-FFF2-40B4-BE49-F238E27FC236}">
                <a16:creationId xmlns:a16="http://schemas.microsoft.com/office/drawing/2014/main" id="{7F5A609E-FB59-940D-11CC-CF02F31CD1BB}"/>
              </a:ext>
            </a:extLst>
          </p:cNvPr>
          <p:cNvPicPr>
            <a:picLocks noChangeAspect="1"/>
          </p:cNvPicPr>
          <p:nvPr/>
        </p:nvPicPr>
        <p:blipFill>
          <a:blip r:embed="rId7"/>
          <a:stretch>
            <a:fillRect/>
          </a:stretch>
        </p:blipFill>
        <p:spPr>
          <a:xfrm>
            <a:off x="8197038" y="3429000"/>
            <a:ext cx="3474564" cy="1158894"/>
          </a:xfrm>
          <a:prstGeom prst="rect">
            <a:avLst/>
          </a:prstGeom>
        </p:spPr>
      </p:pic>
    </p:spTree>
    <p:extLst>
      <p:ext uri="{BB962C8B-B14F-4D97-AF65-F5344CB8AC3E}">
        <p14:creationId xmlns:p14="http://schemas.microsoft.com/office/powerpoint/2010/main" val="379318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D42D9-0DAA-D7B7-6658-AB4AC65C24DD}"/>
              </a:ext>
            </a:extLst>
          </p:cNvPr>
          <p:cNvSpPr txBox="1">
            <a:spLocks/>
          </p:cNvSpPr>
          <p:nvPr/>
        </p:nvSpPr>
        <p:spPr>
          <a:xfrm>
            <a:off x="-1828218" y="161307"/>
            <a:ext cx="10515600" cy="714167"/>
          </a:xfr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Helvetica Neue Light" panose="02000403000000020004" pitchFamily="2" charset="0"/>
                <a:ea typeface="Helvetica Neue Light" panose="02000403000000020004" pitchFamily="2" charset="0"/>
              </a:rPr>
              <a:t>Recall the base model formula for a GLM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484BFEE-5246-08CE-81D8-02A5DB621D9D}"/>
                  </a:ext>
                </a:extLst>
              </p:cNvPr>
              <p:cNvSpPr txBox="1"/>
              <p:nvPr/>
            </p:nvSpPr>
            <p:spPr>
              <a:xfrm>
                <a:off x="194827" y="969469"/>
                <a:ext cx="6415378" cy="400110"/>
              </a:xfrm>
              <a:prstGeom prst="rect">
                <a:avLst/>
              </a:prstGeom>
              <a:solidFill>
                <a:schemeClr val="accent1">
                  <a:lumMod val="40000"/>
                  <a:lumOff val="6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2000" i="1" smtClean="0">
                          <a:latin typeface="Cambria Math" panose="02040503050406030204" pitchFamily="18" charset="0"/>
                        </a:rPr>
                        <m:t>𝑦</m:t>
                      </m:r>
                      <m:r>
                        <a:rPr lang="en-GB" sz="2000" b="0" i="0" smtClean="0">
                          <a:latin typeface="Cambria Math" panose="02040503050406030204" pitchFamily="18" charset="0"/>
                        </a:rPr>
                        <m:t>= </m:t>
                      </m:r>
                      <m:sSub>
                        <m:sSubPr>
                          <m:ctrlPr>
                            <a:rPr lang="en-GB" sz="2000" i="1" smtClean="0">
                              <a:latin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𝛽</m:t>
                          </m:r>
                        </m:e>
                        <m:sub>
                          <m:r>
                            <a:rPr lang="en-GB" sz="2000" b="0" i="0" smtClean="0">
                              <a:latin typeface="Cambria Math" panose="02040503050406030204" pitchFamily="18" charset="0"/>
                            </a:rPr>
                            <m:t>0</m:t>
                          </m:r>
                        </m:sub>
                      </m:sSub>
                      <m:r>
                        <a:rPr lang="en-GB" sz="2000" b="0" i="0" smtClean="0">
                          <a:latin typeface="Cambria Math" panose="02040503050406030204" pitchFamily="18" charset="0"/>
                        </a:rPr>
                        <m:t>+</m:t>
                      </m:r>
                      <m:sSub>
                        <m:sSubPr>
                          <m:ctrlPr>
                            <a:rPr lang="en-GB" sz="2000" i="1">
                              <a:latin typeface="Cambria Math" panose="02040503050406030204" pitchFamily="18" charset="0"/>
                            </a:rPr>
                          </m:ctrlPr>
                        </m:sSubPr>
                        <m:e>
                          <m:r>
                            <a:rPr lang="en-GB" sz="2000" b="0" i="1">
                              <a:latin typeface="Cambria Math" panose="02040503050406030204" pitchFamily="18" charset="0"/>
                              <a:ea typeface="Cambria Math" panose="02040503050406030204" pitchFamily="18" charset="0"/>
                            </a:rPr>
                            <m:t>𝛽</m:t>
                          </m:r>
                        </m:e>
                        <m:sub>
                          <m:r>
                            <a:rPr lang="en-GB" sz="2000" b="0" i="0" smtClean="0">
                              <a:latin typeface="Cambria Math" panose="02040503050406030204" pitchFamily="18" charset="0"/>
                              <a:ea typeface="Cambria Math" panose="02040503050406030204" pitchFamily="18" charset="0"/>
                            </a:rPr>
                            <m:t>1</m:t>
                          </m:r>
                        </m:sub>
                      </m:sSub>
                      <m:sSub>
                        <m:sSubPr>
                          <m:ctrlPr>
                            <a:rPr lang="en-GB" sz="2000" i="1">
                              <a:latin typeface="Cambria Math" panose="02040503050406030204" pitchFamily="18" charset="0"/>
                            </a:rPr>
                          </m:ctrlPr>
                        </m:sSubPr>
                        <m:e>
                          <m:r>
                            <a:rPr lang="en-GB" sz="2000" b="0" i="1">
                              <a:latin typeface="Cambria Math" panose="02040503050406030204" pitchFamily="18" charset="0"/>
                            </a:rPr>
                            <m:t>𝑥</m:t>
                          </m:r>
                        </m:e>
                        <m:sub>
                          <m:r>
                            <a:rPr lang="en-GB" sz="2000" b="0" i="0" smtClean="0">
                              <a:latin typeface="Cambria Math" panose="02040503050406030204" pitchFamily="18" charset="0"/>
                            </a:rPr>
                            <m:t>1</m:t>
                          </m:r>
                        </m:sub>
                      </m:sSub>
                      <m:r>
                        <a:rPr lang="en-GB" sz="2000" b="0" i="0" smtClean="0">
                          <a:latin typeface="Cambria Math" panose="02040503050406030204" pitchFamily="18" charset="0"/>
                        </a:rPr>
                        <m:t>+</m:t>
                      </m:r>
                      <m:sSub>
                        <m:sSubPr>
                          <m:ctrlPr>
                            <a:rPr lang="en-GB" sz="2000" i="1">
                              <a:latin typeface="Cambria Math" panose="02040503050406030204" pitchFamily="18" charset="0"/>
                            </a:rPr>
                          </m:ctrlPr>
                        </m:sSubPr>
                        <m:e>
                          <m:r>
                            <a:rPr lang="en-GB" sz="2000" b="0" i="1">
                              <a:latin typeface="Cambria Math" panose="02040503050406030204" pitchFamily="18" charset="0"/>
                              <a:ea typeface="Cambria Math" panose="02040503050406030204" pitchFamily="18" charset="0"/>
                            </a:rPr>
                            <m:t>𝛽</m:t>
                          </m:r>
                        </m:e>
                        <m:sub>
                          <m:r>
                            <a:rPr lang="en-GB" sz="2000" b="0" i="0" smtClean="0">
                              <a:latin typeface="Cambria Math" panose="02040503050406030204" pitchFamily="18" charset="0"/>
                              <a:ea typeface="Cambria Math" panose="02040503050406030204" pitchFamily="18" charset="0"/>
                            </a:rPr>
                            <m:t>2</m:t>
                          </m:r>
                        </m:sub>
                      </m:sSub>
                      <m:sSub>
                        <m:sSubPr>
                          <m:ctrlPr>
                            <a:rPr lang="en-GB" sz="2000" i="1">
                              <a:latin typeface="Cambria Math" panose="02040503050406030204" pitchFamily="18" charset="0"/>
                            </a:rPr>
                          </m:ctrlPr>
                        </m:sSubPr>
                        <m:e>
                          <m:r>
                            <a:rPr lang="en-GB" sz="2000" b="0" i="1">
                              <a:latin typeface="Cambria Math" panose="02040503050406030204" pitchFamily="18" charset="0"/>
                            </a:rPr>
                            <m:t>𝑥</m:t>
                          </m:r>
                        </m:e>
                        <m:sub>
                          <m:r>
                            <a:rPr lang="en-GB" sz="2000" b="0" i="0" smtClean="0">
                              <a:latin typeface="Cambria Math" panose="02040503050406030204" pitchFamily="18" charset="0"/>
                            </a:rPr>
                            <m:t>2</m:t>
                          </m:r>
                        </m:sub>
                      </m:sSub>
                      <m:r>
                        <a:rPr lang="en-GB" sz="2000" b="0" i="0" smtClean="0">
                          <a:latin typeface="Cambria Math" panose="02040503050406030204" pitchFamily="18" charset="0"/>
                        </a:rPr>
                        <m:t>+…+</m:t>
                      </m:r>
                      <m:r>
                        <a:rPr lang="el-GR" sz="2000" b="0" i="1" smtClean="0">
                          <a:latin typeface="Cambria Math" panose="02040503050406030204" pitchFamily="18" charset="0"/>
                          <a:ea typeface="Cambria Math" panose="02040503050406030204" pitchFamily="18" charset="0"/>
                        </a:rPr>
                        <m:t>𝜀</m:t>
                      </m:r>
                    </m:oMath>
                  </m:oMathPara>
                </a14:m>
                <a:endParaRPr lang="en-US" sz="2000" i="1" dirty="0">
                  <a:latin typeface="Helvetica Neue Thin" panose="020B0403020202020204" pitchFamily="34" charset="0"/>
                  <a:ea typeface="Helvetica Neue Thin" panose="020B0403020202020204" pitchFamily="34" charset="0"/>
                </a:endParaRPr>
              </a:p>
            </p:txBody>
          </p:sp>
        </mc:Choice>
        <mc:Fallback xmlns="">
          <p:sp>
            <p:nvSpPr>
              <p:cNvPr id="4" name="TextBox 3">
                <a:extLst>
                  <a:ext uri="{FF2B5EF4-FFF2-40B4-BE49-F238E27FC236}">
                    <a16:creationId xmlns:a16="http://schemas.microsoft.com/office/drawing/2014/main" id="{2484BFEE-5246-08CE-81D8-02A5DB621D9D}"/>
                  </a:ext>
                </a:extLst>
              </p:cNvPr>
              <p:cNvSpPr txBox="1">
                <a:spLocks noRot="1" noChangeAspect="1" noMove="1" noResize="1" noEditPoints="1" noAdjustHandles="1" noChangeArrowheads="1" noChangeShapeType="1" noTextEdit="1"/>
              </p:cNvSpPr>
              <p:nvPr/>
            </p:nvSpPr>
            <p:spPr>
              <a:xfrm>
                <a:off x="194827" y="969469"/>
                <a:ext cx="6415378" cy="400110"/>
              </a:xfrm>
              <a:prstGeom prst="rect">
                <a:avLst/>
              </a:prstGeom>
              <a:blipFill>
                <a:blip r:embed="rId2"/>
                <a:stretch>
                  <a:fillRect b="-17647"/>
                </a:stretch>
              </a:blipFill>
              <a:ln>
                <a:solidFill>
                  <a:schemeClr val="accent1"/>
                </a:solidFill>
              </a:ln>
            </p:spPr>
            <p:txBody>
              <a:bodyPr/>
              <a:lstStyle/>
              <a:p>
                <a:r>
                  <a:rPr lang="en-GB">
                    <a:noFill/>
                  </a:rPr>
                  <a:t> </a:t>
                </a:r>
              </a:p>
            </p:txBody>
          </p:sp>
        </mc:Fallback>
      </mc:AlternateContent>
      <p:sp>
        <p:nvSpPr>
          <p:cNvPr id="5" name="Title 1">
            <a:extLst>
              <a:ext uri="{FF2B5EF4-FFF2-40B4-BE49-F238E27FC236}">
                <a16:creationId xmlns:a16="http://schemas.microsoft.com/office/drawing/2014/main" id="{714FA184-AEEE-043D-D097-DBE1E5DEAD6D}"/>
              </a:ext>
            </a:extLst>
          </p:cNvPr>
          <p:cNvSpPr txBox="1">
            <a:spLocks/>
          </p:cNvSpPr>
          <p:nvPr/>
        </p:nvSpPr>
        <p:spPr>
          <a:xfrm>
            <a:off x="88621" y="2029335"/>
            <a:ext cx="12014757" cy="417481"/>
          </a:xfr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Light" panose="02000403000000020004" pitchFamily="2" charset="0"/>
                <a:ea typeface="Helvetica Neue Light" panose="02000403000000020004" pitchFamily="2" charset="0"/>
              </a:rPr>
              <a:t>Mathematical reformulation of the base GLM regression model using indexes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2DF996F-86F4-6C66-FBF9-0331024AF837}"/>
                  </a:ext>
                </a:extLst>
              </p:cNvPr>
              <p:cNvSpPr txBox="1"/>
              <p:nvPr/>
            </p:nvSpPr>
            <p:spPr>
              <a:xfrm>
                <a:off x="194828" y="2828336"/>
                <a:ext cx="6415377" cy="424796"/>
              </a:xfrm>
              <a:prstGeom prst="rect">
                <a:avLst/>
              </a:prstGeom>
              <a:solidFill>
                <a:schemeClr val="accent1">
                  <a:lumMod val="40000"/>
                  <a:lumOff val="6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𝑦</m:t>
                          </m:r>
                        </m:e>
                        <m:sub>
                          <m:r>
                            <a:rPr lang="en-GB" sz="2000" b="0" i="1" smtClean="0">
                              <a:latin typeface="Cambria Math" panose="02040503050406030204" pitchFamily="18" charset="0"/>
                            </a:rPr>
                            <m:t>𝑖</m:t>
                          </m:r>
                          <m:r>
                            <a:rPr lang="en-GB" sz="2000" b="0" i="1" smtClean="0">
                              <a:latin typeface="Cambria Math" panose="02040503050406030204" pitchFamily="18" charset="0"/>
                            </a:rPr>
                            <m:t>,</m:t>
                          </m:r>
                          <m:r>
                            <a:rPr lang="en-GB" sz="2000" b="0" i="1" smtClean="0">
                              <a:latin typeface="Cambria Math" panose="02040503050406030204" pitchFamily="18" charset="0"/>
                            </a:rPr>
                            <m:t>𝑗</m:t>
                          </m:r>
                        </m:sub>
                      </m:sSub>
                      <m:r>
                        <a:rPr lang="en-GB" sz="2000" b="0" i="0" smtClean="0">
                          <a:latin typeface="Cambria Math" panose="02040503050406030204" pitchFamily="18" charset="0"/>
                        </a:rPr>
                        <m:t>= </m:t>
                      </m:r>
                      <m:sSub>
                        <m:sSubPr>
                          <m:ctrlPr>
                            <a:rPr lang="en-GB" sz="2000" i="1" smtClean="0">
                              <a:latin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𝛽</m:t>
                          </m:r>
                        </m:e>
                        <m:sub>
                          <m:r>
                            <a:rPr lang="en-GB" sz="2000" b="0" i="1" smtClean="0">
                              <a:latin typeface="Cambria Math" panose="02040503050406030204" pitchFamily="18" charset="0"/>
                              <a:ea typeface="Cambria Math" panose="02040503050406030204" pitchFamily="18" charset="0"/>
                            </a:rPr>
                            <m:t>0,</m:t>
                          </m:r>
                          <m:r>
                            <a:rPr lang="en-GB" sz="2000" b="0" i="1" smtClean="0">
                              <a:latin typeface="Cambria Math" panose="02040503050406030204" pitchFamily="18" charset="0"/>
                              <a:ea typeface="Cambria Math" panose="02040503050406030204" pitchFamily="18" charset="0"/>
                            </a:rPr>
                            <m:t>𝑗</m:t>
                          </m:r>
                        </m:sub>
                      </m:sSub>
                      <m:r>
                        <a:rPr lang="en-GB" sz="2000" b="0" i="0" smtClean="0">
                          <a:latin typeface="Cambria Math" panose="02040503050406030204" pitchFamily="18" charset="0"/>
                        </a:rPr>
                        <m:t>+</m:t>
                      </m:r>
                      <m:sSub>
                        <m:sSubPr>
                          <m:ctrlPr>
                            <a:rPr lang="en-GB" sz="2000" i="1">
                              <a:latin typeface="Cambria Math" panose="02040503050406030204" pitchFamily="18" charset="0"/>
                            </a:rPr>
                          </m:ctrlPr>
                        </m:sSubPr>
                        <m:e>
                          <m:r>
                            <a:rPr lang="en-GB" sz="2000" b="0" i="1">
                              <a:latin typeface="Cambria Math" panose="02040503050406030204" pitchFamily="18" charset="0"/>
                              <a:ea typeface="Cambria Math" panose="02040503050406030204" pitchFamily="18" charset="0"/>
                            </a:rPr>
                            <m:t>𝛽</m:t>
                          </m:r>
                        </m:e>
                        <m:sub>
                          <m:r>
                            <a:rPr lang="en-GB" sz="2000" b="0" i="0"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𝑗</m:t>
                          </m:r>
                        </m:sub>
                      </m:sSub>
                      <m:sSub>
                        <m:sSubPr>
                          <m:ctrlPr>
                            <a:rPr lang="en-GB" sz="2000" i="1">
                              <a:latin typeface="Cambria Math" panose="02040503050406030204" pitchFamily="18" charset="0"/>
                            </a:rPr>
                          </m:ctrlPr>
                        </m:sSubPr>
                        <m:e>
                          <m:r>
                            <a:rPr lang="en-GB" sz="2000" b="0" i="1">
                              <a:latin typeface="Cambria Math" panose="02040503050406030204" pitchFamily="18" charset="0"/>
                            </a:rPr>
                            <m:t>𝑥</m:t>
                          </m:r>
                        </m:e>
                        <m:sub>
                          <m:r>
                            <a:rPr lang="en-GB" sz="2000" b="0" i="1" smtClean="0">
                              <a:latin typeface="Cambria Math" panose="02040503050406030204" pitchFamily="18" charset="0"/>
                            </a:rPr>
                            <m:t>1,</m:t>
                          </m:r>
                          <m:r>
                            <a:rPr lang="en-GB" sz="2000" b="0" i="1" smtClean="0">
                              <a:latin typeface="Cambria Math" panose="02040503050406030204" pitchFamily="18" charset="0"/>
                            </a:rPr>
                            <m:t>𝑖</m:t>
                          </m:r>
                          <m:r>
                            <a:rPr lang="en-GB" sz="2000" b="0" i="1" smtClean="0">
                              <a:latin typeface="Cambria Math" panose="02040503050406030204" pitchFamily="18" charset="0"/>
                            </a:rPr>
                            <m:t>,</m:t>
                          </m:r>
                          <m:r>
                            <a:rPr lang="en-GB" sz="2000" b="0" i="1" smtClean="0">
                              <a:latin typeface="Cambria Math" panose="02040503050406030204" pitchFamily="18" charset="0"/>
                            </a:rPr>
                            <m:t>𝑗</m:t>
                          </m:r>
                        </m:sub>
                      </m:sSub>
                      <m:r>
                        <a:rPr lang="en-GB" sz="2000" b="0" i="0" smtClean="0">
                          <a:latin typeface="Cambria Math" panose="02040503050406030204" pitchFamily="18" charset="0"/>
                        </a:rPr>
                        <m:t>+</m:t>
                      </m:r>
                      <m:sSub>
                        <m:sSubPr>
                          <m:ctrlPr>
                            <a:rPr lang="en-GB" sz="2000" i="1">
                              <a:latin typeface="Cambria Math" panose="02040503050406030204" pitchFamily="18" charset="0"/>
                            </a:rPr>
                          </m:ctrlPr>
                        </m:sSubPr>
                        <m:e>
                          <m:r>
                            <a:rPr lang="en-GB" sz="2000" b="0" i="1">
                              <a:latin typeface="Cambria Math" panose="02040503050406030204" pitchFamily="18" charset="0"/>
                              <a:ea typeface="Cambria Math" panose="02040503050406030204" pitchFamily="18" charset="0"/>
                            </a:rPr>
                            <m:t>𝛽</m:t>
                          </m:r>
                        </m:e>
                        <m:sub>
                          <m:r>
                            <a:rPr lang="en-GB" sz="2000" b="0" i="0" smtClean="0">
                              <a:latin typeface="Cambria Math" panose="02040503050406030204" pitchFamily="18" charset="0"/>
                              <a:ea typeface="Cambria Math" panose="02040503050406030204" pitchFamily="18" charset="0"/>
                            </a:rPr>
                            <m:t>2,</m:t>
                          </m:r>
                          <m:r>
                            <a:rPr lang="en-GB" sz="2000" b="0" i="1" smtClean="0">
                              <a:latin typeface="Cambria Math" panose="02040503050406030204" pitchFamily="18" charset="0"/>
                              <a:ea typeface="Cambria Math" panose="02040503050406030204" pitchFamily="18" charset="0"/>
                            </a:rPr>
                            <m:t>𝑗</m:t>
                          </m:r>
                        </m:sub>
                      </m:sSub>
                      <m:sSub>
                        <m:sSubPr>
                          <m:ctrlPr>
                            <a:rPr lang="en-GB" sz="2000" i="1">
                              <a:latin typeface="Cambria Math" panose="02040503050406030204" pitchFamily="18" charset="0"/>
                            </a:rPr>
                          </m:ctrlPr>
                        </m:sSubPr>
                        <m:e>
                          <m:r>
                            <a:rPr lang="en-GB" sz="2000" b="0" i="1">
                              <a:latin typeface="Cambria Math" panose="02040503050406030204" pitchFamily="18" charset="0"/>
                            </a:rPr>
                            <m:t>𝑥</m:t>
                          </m:r>
                        </m:e>
                        <m:sub>
                          <m:r>
                            <a:rPr lang="en-GB" sz="2000" b="0" i="1" smtClean="0">
                              <a:latin typeface="Cambria Math" panose="02040503050406030204" pitchFamily="18" charset="0"/>
                            </a:rPr>
                            <m:t>2,</m:t>
                          </m:r>
                          <m:r>
                            <a:rPr lang="en-GB" sz="2000" b="0" i="1" smtClean="0">
                              <a:latin typeface="Cambria Math" panose="02040503050406030204" pitchFamily="18" charset="0"/>
                            </a:rPr>
                            <m:t>𝑖</m:t>
                          </m:r>
                          <m:r>
                            <a:rPr lang="en-GB" sz="2000" b="0" i="1" smtClean="0">
                              <a:latin typeface="Cambria Math" panose="02040503050406030204" pitchFamily="18" charset="0"/>
                            </a:rPr>
                            <m:t>,</m:t>
                          </m:r>
                          <m:r>
                            <a:rPr lang="en-GB" sz="2000" b="0" i="1" smtClean="0">
                              <a:latin typeface="Cambria Math" panose="02040503050406030204" pitchFamily="18" charset="0"/>
                            </a:rPr>
                            <m:t>𝑗</m:t>
                          </m:r>
                        </m:sub>
                      </m:sSub>
                      <m:r>
                        <a:rPr lang="en-GB" sz="2000" b="0" i="0" smtClean="0">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𝛽</m:t>
                          </m:r>
                        </m:e>
                        <m:sub>
                          <m:r>
                            <a:rPr lang="en-GB" sz="2000" b="0" i="1" smtClean="0">
                              <a:latin typeface="Cambria Math" panose="02040503050406030204" pitchFamily="18" charset="0"/>
                              <a:ea typeface="Cambria Math" panose="02040503050406030204" pitchFamily="18" charset="0"/>
                            </a:rPr>
                            <m:t>𝑘</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𝑗</m:t>
                          </m:r>
                        </m:sub>
                      </m:sSub>
                      <m:sSub>
                        <m:sSubPr>
                          <m:ctrlPr>
                            <a:rPr lang="en-GB" sz="2000" i="1">
                              <a:latin typeface="Cambria Math" panose="02040503050406030204" pitchFamily="18" charset="0"/>
                            </a:rPr>
                          </m:ctrlPr>
                        </m:sSubPr>
                        <m:e>
                          <m:r>
                            <a:rPr lang="en-GB" sz="2000" i="1">
                              <a:latin typeface="Cambria Math" panose="02040503050406030204" pitchFamily="18" charset="0"/>
                            </a:rPr>
                            <m:t>𝑥</m:t>
                          </m:r>
                        </m:e>
                        <m:sub>
                          <m:r>
                            <a:rPr lang="en-GB" sz="2000" b="0" i="1" smtClean="0">
                              <a:latin typeface="Cambria Math" panose="02040503050406030204" pitchFamily="18" charset="0"/>
                            </a:rPr>
                            <m:t>𝑘</m:t>
                          </m:r>
                          <m:r>
                            <a:rPr lang="en-GB" sz="2000" i="1">
                              <a:latin typeface="Cambria Math" panose="02040503050406030204" pitchFamily="18" charset="0"/>
                            </a:rPr>
                            <m:t>,</m:t>
                          </m:r>
                          <m:r>
                            <a:rPr lang="en-GB" sz="2000" i="1">
                              <a:latin typeface="Cambria Math" panose="02040503050406030204" pitchFamily="18" charset="0"/>
                            </a:rPr>
                            <m:t>𝑖</m:t>
                          </m:r>
                          <m:r>
                            <a:rPr lang="en-GB" sz="2000" i="1">
                              <a:latin typeface="Cambria Math" panose="02040503050406030204" pitchFamily="18" charset="0"/>
                            </a:rPr>
                            <m:t>,</m:t>
                          </m:r>
                          <m:r>
                            <a:rPr lang="en-GB" sz="2000" i="1">
                              <a:latin typeface="Cambria Math" panose="02040503050406030204" pitchFamily="18" charset="0"/>
                            </a:rPr>
                            <m:t>𝑗</m:t>
                          </m:r>
                        </m:sub>
                      </m:sSub>
                      <m:r>
                        <a:rPr lang="en-GB" sz="2000">
                          <a:latin typeface="Cambria Math" panose="02040503050406030204" pitchFamily="18" charset="0"/>
                        </a:rPr>
                        <m:t>+</m:t>
                      </m:r>
                      <m:sSub>
                        <m:sSubPr>
                          <m:ctrlPr>
                            <a:rPr lang="en-GB" sz="2000" i="1" smtClean="0">
                              <a:latin typeface="Cambria Math" panose="02040503050406030204" pitchFamily="18" charset="0"/>
                            </a:rPr>
                          </m:ctrlPr>
                        </m:sSubPr>
                        <m:e>
                          <m:r>
                            <a:rPr lang="en-GB" sz="2000" i="1" smtClean="0">
                              <a:latin typeface="Cambria Math" panose="02040503050406030204" pitchFamily="18" charset="0"/>
                              <a:ea typeface="Cambria Math" panose="02040503050406030204" pitchFamily="18" charset="0"/>
                            </a:rPr>
                            <m:t>𝜀</m:t>
                          </m:r>
                        </m:e>
                        <m:sub>
                          <m:r>
                            <a:rPr lang="en-GB" sz="2000" b="0" i="1" smtClean="0">
                              <a:latin typeface="Cambria Math" panose="02040503050406030204" pitchFamily="18" charset="0"/>
                            </a:rPr>
                            <m:t>𝑖</m:t>
                          </m:r>
                          <m:r>
                            <a:rPr lang="en-GB" sz="2000" b="0" i="1" smtClean="0">
                              <a:latin typeface="Cambria Math" panose="02040503050406030204" pitchFamily="18" charset="0"/>
                            </a:rPr>
                            <m:t>,</m:t>
                          </m:r>
                          <m:r>
                            <a:rPr lang="en-GB" sz="2000" b="0" i="1" smtClean="0">
                              <a:latin typeface="Cambria Math" panose="02040503050406030204" pitchFamily="18" charset="0"/>
                            </a:rPr>
                            <m:t>𝑗</m:t>
                          </m:r>
                        </m:sub>
                      </m:sSub>
                    </m:oMath>
                  </m:oMathPara>
                </a14:m>
                <a:endParaRPr lang="en-US" sz="2000" i="1" dirty="0">
                  <a:latin typeface="Helvetica Neue Thin" panose="020B0403020202020204" pitchFamily="34" charset="0"/>
                  <a:ea typeface="Helvetica Neue Thin" panose="020B0403020202020204" pitchFamily="34" charset="0"/>
                </a:endParaRPr>
              </a:p>
            </p:txBody>
          </p:sp>
        </mc:Choice>
        <mc:Fallback xmlns="">
          <p:sp>
            <p:nvSpPr>
              <p:cNvPr id="6" name="TextBox 5">
                <a:extLst>
                  <a:ext uri="{FF2B5EF4-FFF2-40B4-BE49-F238E27FC236}">
                    <a16:creationId xmlns:a16="http://schemas.microsoft.com/office/drawing/2014/main" id="{82DF996F-86F4-6C66-FBF9-0331024AF837}"/>
                  </a:ext>
                </a:extLst>
              </p:cNvPr>
              <p:cNvSpPr txBox="1">
                <a:spLocks noRot="1" noChangeAspect="1" noMove="1" noResize="1" noEditPoints="1" noAdjustHandles="1" noChangeArrowheads="1" noChangeShapeType="1" noTextEdit="1"/>
              </p:cNvSpPr>
              <p:nvPr/>
            </p:nvSpPr>
            <p:spPr>
              <a:xfrm>
                <a:off x="194828" y="2828336"/>
                <a:ext cx="6415377" cy="424796"/>
              </a:xfrm>
              <a:prstGeom prst="rect">
                <a:avLst/>
              </a:prstGeom>
              <a:blipFill>
                <a:blip r:embed="rId3"/>
                <a:stretch>
                  <a:fillRect b="-11429"/>
                </a:stretch>
              </a:blipFill>
              <a:ln>
                <a:solidFill>
                  <a:schemeClr val="accent1"/>
                </a:solidFill>
              </a:ln>
            </p:spPr>
            <p:txBody>
              <a:bodyPr/>
              <a:lstStyle/>
              <a:p>
                <a:r>
                  <a:rPr lang="en-GB">
                    <a:noFill/>
                  </a:rPr>
                  <a:t> </a:t>
                </a:r>
              </a:p>
            </p:txBody>
          </p:sp>
        </mc:Fallback>
      </mc:AlternateContent>
      <p:pic>
        <p:nvPicPr>
          <p:cNvPr id="7" name="Picture 6" descr="Table&#10;&#10;Description automatically generated">
            <a:extLst>
              <a:ext uri="{FF2B5EF4-FFF2-40B4-BE49-F238E27FC236}">
                <a16:creationId xmlns:a16="http://schemas.microsoft.com/office/drawing/2014/main" id="{9725B59D-7219-D6AD-1DA9-1DBF084857DC}"/>
              </a:ext>
            </a:extLst>
          </p:cNvPr>
          <p:cNvPicPr>
            <a:picLocks noChangeAspect="1"/>
          </p:cNvPicPr>
          <p:nvPr/>
        </p:nvPicPr>
        <p:blipFill>
          <a:blip r:embed="rId4"/>
          <a:stretch>
            <a:fillRect/>
          </a:stretch>
        </p:blipFill>
        <p:spPr>
          <a:xfrm>
            <a:off x="7029014" y="2828335"/>
            <a:ext cx="4968159" cy="299116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233C517-189B-2576-D8D1-3F348499833F}"/>
                  </a:ext>
                </a:extLst>
              </p:cNvPr>
              <p:cNvSpPr txBox="1"/>
              <p:nvPr/>
            </p:nvSpPr>
            <p:spPr>
              <a:xfrm>
                <a:off x="194827" y="3547182"/>
                <a:ext cx="5850985" cy="2062103"/>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When there is a hierarchical structure in the dataset, the base form of the GLM can be explicitly reformulated to show the hierarchies with indexes. For instance</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742950" lvl="1" indent="-285750">
                  <a:buFont typeface="Wingdings" pitchFamily="2" charset="2"/>
                  <a:buChar char="v"/>
                </a:pPr>
                <a:r>
                  <a:rPr lang="en-GB" sz="1600" dirty="0">
                    <a:latin typeface="Helvetica Neue Light" panose="02000403000000020004" pitchFamily="2" charset="0"/>
                    <a:ea typeface="Helvetica Neue Light" panose="02000403000000020004" pitchFamily="2" charset="0"/>
                  </a:rPr>
                  <a:t>We let </a:t>
                </a:r>
                <a14:m>
                  <m:oMath xmlns:m="http://schemas.openxmlformats.org/officeDocument/2006/math">
                    <m:r>
                      <a:rPr lang="en-GB" sz="1600" b="0" i="1" smtClean="0">
                        <a:latin typeface="Cambria Math" panose="02040503050406030204" pitchFamily="18" charset="0"/>
                        <a:ea typeface="Helvetica Neue Light" panose="02000403000000020004" pitchFamily="2" charset="0"/>
                      </a:rPr>
                      <m:t>𝑖</m:t>
                    </m:r>
                  </m:oMath>
                </a14:m>
                <a:r>
                  <a:rPr lang="en-GB" sz="1600" dirty="0">
                    <a:latin typeface="Helvetica Neue Light" panose="02000403000000020004" pitchFamily="2" charset="0"/>
                    <a:ea typeface="Helvetica Neue Light" panose="02000403000000020004" pitchFamily="2" charset="0"/>
                  </a:rPr>
                  <a:t> represent each individual unit or observation</a:t>
                </a:r>
              </a:p>
              <a:p>
                <a:pPr marL="742950" lvl="1" indent="-285750">
                  <a:buFont typeface="Wingdings" pitchFamily="2" charset="2"/>
                  <a:buChar char="v"/>
                </a:pPr>
                <a:r>
                  <a:rPr lang="en-GB" sz="1600" dirty="0">
                    <a:latin typeface="Helvetica Neue Light" panose="02000403000000020004" pitchFamily="2" charset="0"/>
                    <a:ea typeface="Helvetica Neue Light" panose="02000403000000020004" pitchFamily="2" charset="0"/>
                  </a:rPr>
                  <a:t>We let </a:t>
                </a:r>
                <a14:m>
                  <m:oMath xmlns:m="http://schemas.openxmlformats.org/officeDocument/2006/math">
                    <m:r>
                      <a:rPr lang="en-GB" sz="1600" b="0" i="1" smtClean="0">
                        <a:latin typeface="Cambria Math" panose="02040503050406030204" pitchFamily="18" charset="0"/>
                        <a:ea typeface="Helvetica Neue Light" panose="02000403000000020004" pitchFamily="2" charset="0"/>
                      </a:rPr>
                      <m:t>𝑗</m:t>
                    </m:r>
                  </m:oMath>
                </a14:m>
                <a:r>
                  <a:rPr lang="en-GB" sz="1600" dirty="0">
                    <a:latin typeface="Helvetica Neue Light" panose="02000403000000020004" pitchFamily="2" charset="0"/>
                    <a:ea typeface="Helvetica Neue Light" panose="02000403000000020004" pitchFamily="2" charset="0"/>
                  </a:rPr>
                  <a:t> represent a group or cluster which an individual unit or observation </a:t>
                </a:r>
                <a14:m>
                  <m:oMath xmlns:m="http://schemas.openxmlformats.org/officeDocument/2006/math">
                    <m:r>
                      <a:rPr lang="en-GB" sz="1600" b="0" i="1" smtClean="0">
                        <a:latin typeface="Cambria Math" panose="02040503050406030204" pitchFamily="18" charset="0"/>
                        <a:ea typeface="Helvetica Neue Light" panose="02000403000000020004" pitchFamily="2" charset="0"/>
                      </a:rPr>
                      <m:t>𝑖</m:t>
                    </m:r>
                  </m:oMath>
                </a14:m>
                <a:r>
                  <a:rPr lang="en-GB" sz="1600" dirty="0">
                    <a:latin typeface="Helvetica Neue Light" panose="02000403000000020004" pitchFamily="2" charset="0"/>
                    <a:ea typeface="Helvetica Neue Light" panose="02000403000000020004" pitchFamily="2" charset="0"/>
                  </a:rPr>
                  <a:t> is from.</a:t>
                </a:r>
              </a:p>
              <a:p>
                <a:pPr marL="742950" lvl="1" indent="-285750">
                  <a:buFont typeface="Wingdings" pitchFamily="2" charset="2"/>
                  <a:buChar char="v"/>
                </a:pPr>
                <a14:m>
                  <m:oMath xmlns:m="http://schemas.openxmlformats.org/officeDocument/2006/math">
                    <m:r>
                      <a:rPr lang="en-GB" sz="1600" b="0" i="1" smtClean="0">
                        <a:latin typeface="Cambria Math" panose="02040503050406030204" pitchFamily="18" charset="0"/>
                        <a:ea typeface="Helvetica Neue Light" panose="02000403000000020004" pitchFamily="2" charset="0"/>
                      </a:rPr>
                      <m:t>𝑘</m:t>
                    </m:r>
                  </m:oMath>
                </a14:m>
                <a:r>
                  <a:rPr lang="en-GB" sz="1600" dirty="0">
                    <a:latin typeface="Helvetica Neue Light" panose="02000403000000020004" pitchFamily="2" charset="0"/>
                    <a:ea typeface="Helvetica Neue Light" panose="02000403000000020004" pitchFamily="2" charset="0"/>
                  </a:rPr>
                  <a:t> is the number of independent variables in the dataset</a:t>
                </a:r>
              </a:p>
            </p:txBody>
          </p:sp>
        </mc:Choice>
        <mc:Fallback xmlns="">
          <p:sp>
            <p:nvSpPr>
              <p:cNvPr id="8" name="TextBox 7">
                <a:extLst>
                  <a:ext uri="{FF2B5EF4-FFF2-40B4-BE49-F238E27FC236}">
                    <a16:creationId xmlns:a16="http://schemas.microsoft.com/office/drawing/2014/main" id="{1233C517-189B-2576-D8D1-3F348499833F}"/>
                  </a:ext>
                </a:extLst>
              </p:cNvPr>
              <p:cNvSpPr txBox="1">
                <a:spLocks noRot="1" noChangeAspect="1" noMove="1" noResize="1" noEditPoints="1" noAdjustHandles="1" noChangeArrowheads="1" noChangeShapeType="1" noTextEdit="1"/>
              </p:cNvSpPr>
              <p:nvPr/>
            </p:nvSpPr>
            <p:spPr>
              <a:xfrm>
                <a:off x="194827" y="3547182"/>
                <a:ext cx="5850985" cy="2062103"/>
              </a:xfrm>
              <a:prstGeom prst="rect">
                <a:avLst/>
              </a:prstGeom>
              <a:blipFill>
                <a:blip r:embed="rId5"/>
                <a:stretch>
                  <a:fillRect l="-433" t="-1227" r="-649" b="-2454"/>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08AA147C-D3C4-6447-5C16-EC191ED6E7EF}"/>
              </a:ext>
            </a:extLst>
          </p:cNvPr>
          <p:cNvSpPr txBox="1"/>
          <p:nvPr/>
        </p:nvSpPr>
        <p:spPr>
          <a:xfrm>
            <a:off x="194828" y="5983608"/>
            <a:ext cx="6275774" cy="584775"/>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For more information about the above model, refer back to week 7’s lecture notes and video. </a:t>
            </a:r>
          </a:p>
        </p:txBody>
      </p:sp>
      <p:sp>
        <p:nvSpPr>
          <p:cNvPr id="10" name="Slide Number Placeholder 3">
            <a:extLst>
              <a:ext uri="{FF2B5EF4-FFF2-40B4-BE49-F238E27FC236}">
                <a16:creationId xmlns:a16="http://schemas.microsoft.com/office/drawing/2014/main" id="{525E4EBA-1A76-5B23-6986-7911903A8D9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038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2618-885E-EAD8-E877-10D1F953747C}"/>
              </a:ext>
            </a:extLst>
          </p:cNvPr>
          <p:cNvSpPr txBox="1">
            <a:spLocks/>
          </p:cNvSpPr>
          <p:nvPr/>
        </p:nvSpPr>
        <p:spPr>
          <a:xfrm>
            <a:off x="102344" y="81872"/>
            <a:ext cx="10515600" cy="417481"/>
          </a:xfr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Helvetica Neue Light" panose="02000403000000020004" pitchFamily="2" charset="0"/>
                <a:ea typeface="Helvetica Neue Light" panose="02000403000000020004" pitchFamily="2" charset="0"/>
              </a:rPr>
              <a:t>Hierarchical regression model (true form) [1]</a:t>
            </a:r>
          </a:p>
        </p:txBody>
      </p:sp>
      <p:sp>
        <p:nvSpPr>
          <p:cNvPr id="3" name="Rectangle 2">
            <a:extLst>
              <a:ext uri="{FF2B5EF4-FFF2-40B4-BE49-F238E27FC236}">
                <a16:creationId xmlns:a16="http://schemas.microsoft.com/office/drawing/2014/main" id="{9550AE1B-2021-C9F7-206B-D519B5BF8297}"/>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11E16-A2F2-CAA5-AA2A-046DFC414C4E}"/>
                  </a:ext>
                </a:extLst>
              </p:cNvPr>
              <p:cNvSpPr txBox="1"/>
              <p:nvPr/>
            </p:nvSpPr>
            <p:spPr>
              <a:xfrm>
                <a:off x="318410" y="752105"/>
                <a:ext cx="4727915" cy="325089"/>
              </a:xfrm>
              <a:prstGeom prst="rect">
                <a:avLst/>
              </a:prstGeom>
              <a:solidFill>
                <a:schemeClr val="accent1">
                  <a:lumMod val="40000"/>
                  <a:lumOff val="60000"/>
                </a:schemeClr>
              </a:solidFill>
              <a:ln>
                <a:solidFill>
                  <a:schemeClr val="accent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 </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m:oMathPara>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4" name="TextBox 3">
                <a:extLst>
                  <a:ext uri="{FF2B5EF4-FFF2-40B4-BE49-F238E27FC236}">
                    <a16:creationId xmlns:a16="http://schemas.microsoft.com/office/drawing/2014/main" id="{28611E16-A2F2-CAA5-AA2A-046DFC414C4E}"/>
                  </a:ext>
                </a:extLst>
              </p:cNvPr>
              <p:cNvSpPr txBox="1">
                <a:spLocks noRot="1" noChangeAspect="1" noMove="1" noResize="1" noEditPoints="1" noAdjustHandles="1" noChangeArrowheads="1" noChangeShapeType="1" noTextEdit="1"/>
              </p:cNvSpPr>
              <p:nvPr/>
            </p:nvSpPr>
            <p:spPr>
              <a:xfrm>
                <a:off x="318410" y="752105"/>
                <a:ext cx="4727915" cy="325089"/>
              </a:xfrm>
              <a:prstGeom prst="rect">
                <a:avLst/>
              </a:prstGeom>
              <a:blipFill>
                <a:blip r:embed="rId2"/>
                <a:stretch>
                  <a:fillRect b="-3571"/>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9E657-EC04-1DA2-0736-FA68171CA1FB}"/>
                  </a:ext>
                </a:extLst>
              </p:cNvPr>
              <p:cNvSpPr txBox="1"/>
              <p:nvPr/>
            </p:nvSpPr>
            <p:spPr>
              <a:xfrm flipH="1">
                <a:off x="318410" y="1329946"/>
                <a:ext cx="2343843" cy="1454244"/>
              </a:xfrm>
              <a:prstGeom prst="rect">
                <a:avLst/>
              </a:prstGeom>
              <a:solidFill>
                <a:schemeClr val="accent1">
                  <a:lumMod val="40000"/>
                  <a:lumOff val="60000"/>
                </a:schemeClr>
              </a:solidFill>
              <a:ln>
                <a:solidFill>
                  <a:schemeClr val="accent1">
                    <a:lumMod val="75000"/>
                  </a:schemeClr>
                </a:solidFill>
              </a:ln>
            </p:spPr>
            <p:txBody>
              <a:bodyPr wrap="square" rtlCol="0">
                <a:spAutoFit/>
              </a:bodyPr>
              <a:lstStyle/>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00</m:t>
                          </m:r>
                        </m:sub>
                      </m:sSub>
                      <m:r>
                        <a:rPr lang="en-GB" sz="1400" b="0" i="1" smtClean="0">
                          <a:latin typeface="Cambria Math" panose="02040503050406030204" pitchFamily="18" charset="0"/>
                          <a:ea typeface="Cambria Math" panose="02040503050406030204" pitchFamily="18" charset="0"/>
                        </a:rPr>
                        <m:t>+</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𝑗</m:t>
                          </m:r>
                        </m:sub>
                      </m:sSub>
                    </m:oMath>
                  </m:oMathPara>
                </a14:m>
                <a:endParaRPr lang="en-GB" sz="1400" dirty="0">
                  <a:latin typeface="Helvetica Neue Light" panose="02000403000000020004" pitchFamily="2" charset="0"/>
                  <a:ea typeface="Helvetica Neue Light" panose="02000403000000020004" pitchFamily="2" charset="0"/>
                </a:endParaRPr>
              </a:p>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oMath>
                  </m:oMathPara>
                </a14:m>
                <a:endParaRPr lang="en-GB" sz="1400" dirty="0">
                  <a:latin typeface="Helvetica Neue Light" panose="02000403000000020004" pitchFamily="2" charset="0"/>
                  <a:ea typeface="Helvetica Neue Light" panose="02000403000000020004" pitchFamily="2" charset="0"/>
                </a:endParaRPr>
              </a:p>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oMath>
                  </m:oMathPara>
                </a14:m>
                <a:endParaRPr lang="en-GB" sz="1400" dirty="0"/>
              </a:p>
              <a:p>
                <a:pPr lvl="1"/>
                <a:endParaRPr lang="en-GB" sz="1400" dirty="0"/>
              </a:p>
              <a:p>
                <a:pPr lvl="1"/>
                <a:endParaRPr lang="en-GB" sz="1400" dirty="0"/>
              </a:p>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𝑘</m:t>
                          </m:r>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oMath>
                  </m:oMathPara>
                </a14:m>
                <a:endParaRPr lang="en-GB" sz="1400" dirty="0"/>
              </a:p>
            </p:txBody>
          </p:sp>
        </mc:Choice>
        <mc:Fallback xmlns="">
          <p:sp>
            <p:nvSpPr>
              <p:cNvPr id="5" name="TextBox 4">
                <a:extLst>
                  <a:ext uri="{FF2B5EF4-FFF2-40B4-BE49-F238E27FC236}">
                    <a16:creationId xmlns:a16="http://schemas.microsoft.com/office/drawing/2014/main" id="{A8F9E657-EC04-1DA2-0736-FA68171CA1FB}"/>
                  </a:ext>
                </a:extLst>
              </p:cNvPr>
              <p:cNvSpPr txBox="1">
                <a:spLocks noRot="1" noChangeAspect="1" noMove="1" noResize="1" noEditPoints="1" noAdjustHandles="1" noChangeArrowheads="1" noChangeShapeType="1" noTextEdit="1"/>
              </p:cNvSpPr>
              <p:nvPr/>
            </p:nvSpPr>
            <p:spPr>
              <a:xfrm flipH="1">
                <a:off x="318410" y="1329946"/>
                <a:ext cx="2343843" cy="1454244"/>
              </a:xfrm>
              <a:prstGeom prst="rect">
                <a:avLst/>
              </a:prstGeom>
              <a:blipFill>
                <a:blip r:embed="rId3"/>
                <a:stretch>
                  <a:fillRect/>
                </a:stretch>
              </a:blipFill>
              <a:ln>
                <a:solidFill>
                  <a:schemeClr val="accent1">
                    <a:lumMod val="75000"/>
                  </a:schemeClr>
                </a:solidFill>
              </a:ln>
            </p:spPr>
            <p:txBody>
              <a:bodyPr/>
              <a:lstStyle/>
              <a:p>
                <a:r>
                  <a:rPr lang="en-GB">
                    <a:noFill/>
                  </a:rPr>
                  <a:t> </a:t>
                </a:r>
              </a:p>
            </p:txBody>
          </p:sp>
        </mc:Fallback>
      </mc:AlternateContent>
      <p:sp>
        <p:nvSpPr>
          <p:cNvPr id="6" name="TextBox 5">
            <a:extLst>
              <a:ext uri="{FF2B5EF4-FFF2-40B4-BE49-F238E27FC236}">
                <a16:creationId xmlns:a16="http://schemas.microsoft.com/office/drawing/2014/main" id="{06576E82-B6D9-886F-CCEF-FA94DB356916}"/>
              </a:ext>
            </a:extLst>
          </p:cNvPr>
          <p:cNvSpPr txBox="1"/>
          <p:nvPr/>
        </p:nvSpPr>
        <p:spPr>
          <a:xfrm>
            <a:off x="5319949" y="737728"/>
            <a:ext cx="1979525"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Level 1 Equation</a:t>
            </a:r>
          </a:p>
        </p:txBody>
      </p:sp>
      <p:sp>
        <p:nvSpPr>
          <p:cNvPr id="7" name="TextBox 6">
            <a:extLst>
              <a:ext uri="{FF2B5EF4-FFF2-40B4-BE49-F238E27FC236}">
                <a16:creationId xmlns:a16="http://schemas.microsoft.com/office/drawing/2014/main" id="{160E41F4-A507-634F-B2C5-8C147603F9D8}"/>
              </a:ext>
            </a:extLst>
          </p:cNvPr>
          <p:cNvSpPr txBox="1"/>
          <p:nvPr/>
        </p:nvSpPr>
        <p:spPr>
          <a:xfrm>
            <a:off x="5319947" y="1781967"/>
            <a:ext cx="2263590"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Level 2 Equations</a:t>
            </a:r>
          </a:p>
        </p:txBody>
      </p:sp>
      <p:sp>
        <p:nvSpPr>
          <p:cNvPr id="8" name="Right Brace 7">
            <a:extLst>
              <a:ext uri="{FF2B5EF4-FFF2-40B4-BE49-F238E27FC236}">
                <a16:creationId xmlns:a16="http://schemas.microsoft.com/office/drawing/2014/main" id="{C4A08A16-C930-4DAC-FD34-46CA27EFB842}"/>
              </a:ext>
            </a:extLst>
          </p:cNvPr>
          <p:cNvSpPr/>
          <p:nvPr/>
        </p:nvSpPr>
        <p:spPr>
          <a:xfrm>
            <a:off x="4950870" y="1239511"/>
            <a:ext cx="338933" cy="1454244"/>
          </a:xfrm>
          <a:prstGeom prst="rightBrace">
            <a:avLst/>
          </a:prstGeom>
          <a:ln w="28575">
            <a:solidFill>
              <a:schemeClr val="bg2">
                <a:lumMod val="1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68CDB5-15D5-3D27-EC92-6C9105F01518}"/>
                  </a:ext>
                </a:extLst>
              </p:cNvPr>
              <p:cNvSpPr txBox="1"/>
              <p:nvPr/>
            </p:nvSpPr>
            <p:spPr>
              <a:xfrm>
                <a:off x="318410" y="3539163"/>
                <a:ext cx="6924777" cy="340478"/>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1400" i="1">
                          <a:latin typeface="Cambria Math" panose="02040503050406030204" pitchFamily="18" charset="0"/>
                          <a:ea typeface="Cambria Math" panose="02040503050406030204" pitchFamily="18" charset="0"/>
                        </a:rPr>
                        <m:t>⇒</m:t>
                      </m:r>
                      <m:sSub>
                        <m:sSubPr>
                          <m:ctrlPr>
                            <a:rPr lang="en-GB" sz="1400" i="1" smtClean="0">
                              <a:latin typeface="Cambria Math" panose="02040503050406030204" pitchFamily="18" charset="0"/>
                            </a:rPr>
                          </m:ctrlPr>
                        </m:sSubPr>
                        <m:e>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e>
                      </m:d>
                      <m:r>
                        <a:rPr lang="en-GB" sz="1400">
                          <a:latin typeface="Cambria Math" panose="02040503050406030204" pitchFamily="18" charset="0"/>
                        </a:rPr>
                        <m:t>+</m:t>
                      </m:r>
                      <m:r>
                        <a:rPr lang="en-GB" sz="1400" b="0" i="0"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10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r>
                        <a:rPr lang="en-GB" sz="1400" b="0" i="0" smtClean="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r>
                        <a:rPr lang="en-GB" sz="1400" b="0" i="1"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20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r>
                        <a:rPr lang="en-GB" sz="1400" b="0" i="1"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m:oMathPara>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9" name="TextBox 8">
                <a:extLst>
                  <a:ext uri="{FF2B5EF4-FFF2-40B4-BE49-F238E27FC236}">
                    <a16:creationId xmlns:a16="http://schemas.microsoft.com/office/drawing/2014/main" id="{E268CDB5-15D5-3D27-EC92-6C9105F01518}"/>
                  </a:ext>
                </a:extLst>
              </p:cNvPr>
              <p:cNvSpPr txBox="1">
                <a:spLocks noRot="1" noChangeAspect="1" noMove="1" noResize="1" noEditPoints="1" noAdjustHandles="1" noChangeArrowheads="1" noChangeShapeType="1" noTextEdit="1"/>
              </p:cNvSpPr>
              <p:nvPr/>
            </p:nvSpPr>
            <p:spPr>
              <a:xfrm>
                <a:off x="318410" y="3539163"/>
                <a:ext cx="6924777" cy="340478"/>
              </a:xfrm>
              <a:prstGeom prst="rect">
                <a:avLst/>
              </a:prstGeom>
              <a:blipFill>
                <a:blip r:embed="rId4"/>
                <a:stretch>
                  <a:fillRect b="-7143"/>
                </a:stretch>
              </a:blipFill>
              <a:ln>
                <a:noFill/>
              </a:ln>
            </p:spPr>
            <p:txBody>
              <a:bodyPr/>
              <a:lstStyle/>
              <a:p>
                <a:r>
                  <a:rPr lang="en-GB">
                    <a:noFill/>
                  </a:rPr>
                  <a:t> </a:t>
                </a:r>
              </a:p>
            </p:txBody>
          </p:sp>
        </mc:Fallback>
      </mc:AlternateContent>
      <p:sp>
        <p:nvSpPr>
          <p:cNvPr id="10" name="TextBox 9">
            <a:extLst>
              <a:ext uri="{FF2B5EF4-FFF2-40B4-BE49-F238E27FC236}">
                <a16:creationId xmlns:a16="http://schemas.microsoft.com/office/drawing/2014/main" id="{02B01189-BC17-A81A-C8AD-48C78A83D4D6}"/>
              </a:ext>
            </a:extLst>
          </p:cNvPr>
          <p:cNvSpPr txBox="1"/>
          <p:nvPr/>
        </p:nvSpPr>
        <p:spPr>
          <a:xfrm>
            <a:off x="318409" y="3036942"/>
            <a:ext cx="8102109"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Substitute the level 2 model equations into the level 1 model equation: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B35C5B-115E-E852-466F-B9A24024F45F}"/>
                  </a:ext>
                </a:extLst>
              </p:cNvPr>
              <p:cNvSpPr txBox="1"/>
              <p:nvPr/>
            </p:nvSpPr>
            <p:spPr>
              <a:xfrm>
                <a:off x="318409" y="4440062"/>
                <a:ext cx="8745204" cy="325089"/>
              </a:xfrm>
              <a:prstGeom prst="rect">
                <a:avLst/>
              </a:prstGeom>
              <a:noFill/>
              <a:ln>
                <a:noFill/>
              </a:ln>
            </p:spPr>
            <p:txBody>
              <a:bodyPr wrap="square" rtlCol="0">
                <a:spAutoFit/>
              </a:bodyPr>
              <a:lstStyle/>
              <a:p>
                <a14:m>
                  <m:oMath xmlns:m="http://schemas.openxmlformats.org/officeDocument/2006/math">
                    <m:sSub>
                      <m:sSubPr>
                        <m:ctrlPr>
                          <a:rPr lang="en-GB" sz="1400" i="1" smtClean="0">
                            <a:latin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 </m:t>
                    </m:r>
                    <m:r>
                      <a:rPr lang="en-GB" sz="1400">
                        <a:latin typeface="Cambria Math" panose="02040503050406030204" pitchFamily="18" charset="0"/>
                      </a:rPr>
                      <m:t>=</m:t>
                    </m:r>
                  </m:oMath>
                </a14:m>
                <a:r>
                  <a:rPr lang="en-US" sz="1400" i="1" dirty="0">
                    <a:latin typeface="Helvetica Neue Thin" panose="020B0403020202020204" pitchFamily="34" charset="0"/>
                    <a:ea typeface="Helvetica Neue Thin" panose="020B0403020202020204" pitchFamily="34" charset="0"/>
                  </a:rPr>
                  <a:t>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10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b="0" i="1" smtClean="0">
                            <a:latin typeface="Cambria Math" panose="02040503050406030204" pitchFamily="18" charset="0"/>
                          </a:rPr>
                          <m:t>2</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r>
                      <a:rPr lang="en-GB" sz="1400">
                        <a:latin typeface="Cambria Math" panose="02040503050406030204" pitchFamily="18" charset="0"/>
                      </a:rPr>
                      <m:t>…</m:t>
                    </m:r>
                    <m:r>
                      <a:rPr lang="en-GB" sz="1400" b="0" i="0"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b="0" i="1" smtClean="0">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oMath>
                </a14:m>
                <a:r>
                  <a:rPr lang="en-GB" sz="1400" dirty="0">
                    <a:ea typeface="Cambria Math" panose="02040503050406030204" pitchFamily="18" charset="0"/>
                  </a:rPr>
                  <a:t>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i="1">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2</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i="1">
                        <a:latin typeface="Cambria Math" panose="02040503050406030204" pitchFamily="18" charset="0"/>
                      </a:rPr>
                      <m:t>+</m:t>
                    </m:r>
                    <m:r>
                      <a:rPr lang="en-GB" sz="140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𝑘</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11" name="TextBox 10">
                <a:extLst>
                  <a:ext uri="{FF2B5EF4-FFF2-40B4-BE49-F238E27FC236}">
                    <a16:creationId xmlns:a16="http://schemas.microsoft.com/office/drawing/2014/main" id="{D0B35C5B-115E-E852-466F-B9A24024F45F}"/>
                  </a:ext>
                </a:extLst>
              </p:cNvPr>
              <p:cNvSpPr txBox="1">
                <a:spLocks noRot="1" noChangeAspect="1" noMove="1" noResize="1" noEditPoints="1" noAdjustHandles="1" noChangeArrowheads="1" noChangeShapeType="1" noTextEdit="1"/>
              </p:cNvSpPr>
              <p:nvPr/>
            </p:nvSpPr>
            <p:spPr>
              <a:xfrm>
                <a:off x="318409" y="4440062"/>
                <a:ext cx="8745204" cy="325089"/>
              </a:xfrm>
              <a:prstGeom prst="rect">
                <a:avLst/>
              </a:prstGeom>
              <a:blipFill>
                <a:blip r:embed="rId5"/>
                <a:stretch>
                  <a:fillRect b="-3704"/>
                </a:stretch>
              </a:blipFill>
              <a:ln>
                <a:noFill/>
              </a:ln>
            </p:spPr>
            <p:txBody>
              <a:bodyPr/>
              <a:lstStyle/>
              <a:p>
                <a:r>
                  <a:rPr lang="en-GB">
                    <a:noFill/>
                  </a:rPr>
                  <a:t> </a:t>
                </a:r>
              </a:p>
            </p:txBody>
          </p:sp>
        </mc:Fallback>
      </mc:AlternateContent>
      <p:sp>
        <p:nvSpPr>
          <p:cNvPr id="12" name="TextBox 11">
            <a:extLst>
              <a:ext uri="{FF2B5EF4-FFF2-40B4-BE49-F238E27FC236}">
                <a16:creationId xmlns:a16="http://schemas.microsoft.com/office/drawing/2014/main" id="{4E80383A-7D8A-7BE2-430D-E7CCF7F0F06A}"/>
              </a:ext>
            </a:extLst>
          </p:cNvPr>
          <p:cNvSpPr txBox="1"/>
          <p:nvPr/>
        </p:nvSpPr>
        <p:spPr>
          <a:xfrm>
            <a:off x="318408" y="3966695"/>
            <a:ext cx="8102109"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After substitution, we expanding the expression and rearrange as follows: </a:t>
            </a:r>
          </a:p>
        </p:txBody>
      </p:sp>
      <p:sp>
        <p:nvSpPr>
          <p:cNvPr id="14" name="Right Brace 13">
            <a:extLst>
              <a:ext uri="{FF2B5EF4-FFF2-40B4-BE49-F238E27FC236}">
                <a16:creationId xmlns:a16="http://schemas.microsoft.com/office/drawing/2014/main" id="{4BE8D578-DE79-64AD-899D-8AA7286750E3}"/>
              </a:ext>
            </a:extLst>
          </p:cNvPr>
          <p:cNvSpPr/>
          <p:nvPr/>
        </p:nvSpPr>
        <p:spPr>
          <a:xfrm rot="5400000">
            <a:off x="2391324" y="3375846"/>
            <a:ext cx="325087" cy="3031427"/>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6" name="Right Brace 15">
            <a:extLst>
              <a:ext uri="{FF2B5EF4-FFF2-40B4-BE49-F238E27FC236}">
                <a16:creationId xmlns:a16="http://schemas.microsoft.com/office/drawing/2014/main" id="{97FC53E3-D472-DFA2-1FF1-E1BAF24A7E98}"/>
              </a:ext>
            </a:extLst>
          </p:cNvPr>
          <p:cNvSpPr/>
          <p:nvPr/>
        </p:nvSpPr>
        <p:spPr>
          <a:xfrm rot="5400000">
            <a:off x="5933455" y="3130855"/>
            <a:ext cx="325089" cy="3516922"/>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8BDCA8DD-7E12-8433-2ADF-953464A89243}"/>
              </a:ext>
            </a:extLst>
          </p:cNvPr>
          <p:cNvSpPr txBox="1"/>
          <p:nvPr/>
        </p:nvSpPr>
        <p:spPr>
          <a:xfrm>
            <a:off x="1162170" y="5181356"/>
            <a:ext cx="2783393"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Fixed part</a:t>
            </a:r>
          </a:p>
        </p:txBody>
      </p:sp>
      <p:sp>
        <p:nvSpPr>
          <p:cNvPr id="18" name="TextBox 17">
            <a:extLst>
              <a:ext uri="{FF2B5EF4-FFF2-40B4-BE49-F238E27FC236}">
                <a16:creationId xmlns:a16="http://schemas.microsoft.com/office/drawing/2014/main" id="{864F562E-4899-9453-4353-6D7291736628}"/>
              </a:ext>
            </a:extLst>
          </p:cNvPr>
          <p:cNvSpPr txBox="1"/>
          <p:nvPr/>
        </p:nvSpPr>
        <p:spPr>
          <a:xfrm>
            <a:off x="4689616" y="5181356"/>
            <a:ext cx="2783393"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Random part</a:t>
            </a:r>
          </a:p>
        </p:txBody>
      </p:sp>
      <p:sp>
        <p:nvSpPr>
          <p:cNvPr id="19" name="TextBox 18">
            <a:extLst>
              <a:ext uri="{FF2B5EF4-FFF2-40B4-BE49-F238E27FC236}">
                <a16:creationId xmlns:a16="http://schemas.microsoft.com/office/drawing/2014/main" id="{900C832C-246A-F3F5-C993-7F84C9862A02}"/>
              </a:ext>
            </a:extLst>
          </p:cNvPr>
          <p:cNvSpPr txBox="1"/>
          <p:nvPr/>
        </p:nvSpPr>
        <p:spPr>
          <a:xfrm>
            <a:off x="8420517" y="4417940"/>
            <a:ext cx="2783393" cy="369332"/>
          </a:xfrm>
          <a:prstGeom prst="rect">
            <a:avLst/>
          </a:prstGeom>
          <a:solidFill>
            <a:schemeClr val="bg2"/>
          </a:solid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Model’s true form</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954395-1D88-0FB0-39DC-BC4FACD3D904}"/>
                  </a:ext>
                </a:extLst>
              </p:cNvPr>
              <p:cNvSpPr txBox="1"/>
              <p:nvPr/>
            </p:nvSpPr>
            <p:spPr>
              <a:xfrm>
                <a:off x="239696" y="5937155"/>
                <a:ext cx="8745204" cy="307777"/>
              </a:xfrm>
              <a:prstGeom prst="rect">
                <a:avLst/>
              </a:prstGeom>
              <a:noFill/>
              <a:ln>
                <a:noFill/>
              </a:ln>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10</m:t>
                        </m:r>
                      </m:sub>
                    </m:sSub>
                    <m:r>
                      <a:rPr lang="en-GB" sz="1400" b="0" i="1" smtClean="0">
                        <a:latin typeface="Cambria Math" panose="02040503050406030204" pitchFamily="18" charset="0"/>
                        <a:ea typeface="Cambria Math" panose="02040503050406030204" pitchFamily="18" charset="0"/>
                      </a:rPr>
                      <m:t>, </m:t>
                    </m:r>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 </m:t>
                    </m:r>
                    <m:r>
                      <a:rPr lang="en-GB" sz="1400">
                        <a:latin typeface="Cambria Math" panose="02040503050406030204" pitchFamily="18" charset="0"/>
                      </a:rPr>
                      <m:t>…</m:t>
                    </m:r>
                    <m:r>
                      <m:rPr>
                        <m:sty m:val="p"/>
                      </m:rPr>
                      <a:rPr lang="en-GB" sz="1400" b="0" i="0" smtClean="0">
                        <a:latin typeface="Cambria Math" panose="02040503050406030204" pitchFamily="18" charset="0"/>
                      </a:rPr>
                      <m:t>and</m:t>
                    </m:r>
                    <m:r>
                      <a:rPr lang="en-GB" sz="1400" b="0" i="0" smtClean="0">
                        <a:latin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oMath>
                </a14:m>
                <a:r>
                  <a:rPr lang="en-US" sz="1400" i="1" dirty="0">
                    <a:latin typeface="Helvetica Neue Thin" panose="020B0403020202020204" pitchFamily="34" charset="0"/>
                    <a:ea typeface="Helvetica Neue Thin" panose="020B0403020202020204" pitchFamily="34" charset="0"/>
                  </a:rPr>
                  <a:t> </a:t>
                </a:r>
                <a:r>
                  <a:rPr lang="en-US" sz="1400" dirty="0">
                    <a:latin typeface="Helvetica Neue Thin" panose="020B0403020202020204" pitchFamily="34" charset="0"/>
                    <a:ea typeface="Helvetica Neue Thin" panose="020B0403020202020204" pitchFamily="34" charset="0"/>
                  </a:rPr>
                  <a:t>are the coefficients from the fixed part of the model we want to report now</a:t>
                </a:r>
              </a:p>
            </p:txBody>
          </p:sp>
        </mc:Choice>
        <mc:Fallback xmlns="">
          <p:sp>
            <p:nvSpPr>
              <p:cNvPr id="20" name="TextBox 19">
                <a:extLst>
                  <a:ext uri="{FF2B5EF4-FFF2-40B4-BE49-F238E27FC236}">
                    <a16:creationId xmlns:a16="http://schemas.microsoft.com/office/drawing/2014/main" id="{93954395-1D88-0FB0-39DC-BC4FACD3D904}"/>
                  </a:ext>
                </a:extLst>
              </p:cNvPr>
              <p:cNvSpPr txBox="1">
                <a:spLocks noRot="1" noChangeAspect="1" noMove="1" noResize="1" noEditPoints="1" noAdjustHandles="1" noChangeArrowheads="1" noChangeShapeType="1" noTextEdit="1"/>
              </p:cNvSpPr>
              <p:nvPr/>
            </p:nvSpPr>
            <p:spPr>
              <a:xfrm>
                <a:off x="239696" y="5937155"/>
                <a:ext cx="8745204" cy="307777"/>
              </a:xfrm>
              <a:prstGeom prst="rect">
                <a:avLst/>
              </a:prstGeom>
              <a:blipFill>
                <a:blip r:embed="rId6"/>
                <a:stretch>
                  <a:fillRect l="-145" t="-4000" b="-20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6C9AEA-F775-82E2-188A-FA63B5F30D79}"/>
                  </a:ext>
                </a:extLst>
              </p:cNvPr>
              <p:cNvSpPr txBox="1"/>
              <p:nvPr/>
            </p:nvSpPr>
            <p:spPr>
              <a:xfrm>
                <a:off x="239696" y="6280851"/>
                <a:ext cx="9346431" cy="325089"/>
              </a:xfrm>
              <a:prstGeom prst="rect">
                <a:avLst/>
              </a:prstGeom>
              <a:noFill/>
              <a:ln>
                <a:noFill/>
              </a:ln>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 </m:t>
                    </m:r>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 </m:t>
                    </m:r>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2,</m:t>
                        </m:r>
                        <m:r>
                          <a:rPr lang="en-GB" sz="1400" b="0" i="1" smtClean="0">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 </m:t>
                    </m:r>
                    <m:r>
                      <a:rPr lang="en-GB" sz="1400">
                        <a:latin typeface="Cambria Math" panose="02040503050406030204" pitchFamily="18" charset="0"/>
                      </a:rPr>
                      <m:t>…</m:t>
                    </m:r>
                    <m:r>
                      <m:rPr>
                        <m:sty m:val="p"/>
                      </m:rPr>
                      <a:rPr lang="en-GB" sz="1400" b="0" i="0" smtClean="0">
                        <a:latin typeface="Cambria Math" panose="02040503050406030204" pitchFamily="18" charset="0"/>
                      </a:rPr>
                      <m:t>and</m:t>
                    </m:r>
                    <m:r>
                      <a:rPr lang="en-GB" sz="1400" b="0" i="0" smtClean="0">
                        <a:latin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𝑘</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oMath>
                </a14:m>
                <a:r>
                  <a:rPr lang="en-US" sz="1400" i="1" dirty="0">
                    <a:latin typeface="Helvetica Neue Thin" panose="020B0403020202020204" pitchFamily="34" charset="0"/>
                    <a:ea typeface="Helvetica Neue Thin" panose="020B0403020202020204" pitchFamily="34" charset="0"/>
                  </a:rPr>
                  <a:t> </a:t>
                </a:r>
                <a:r>
                  <a:rPr lang="en-US" sz="1400" dirty="0">
                    <a:latin typeface="Helvetica Neue Thin" panose="020B0403020202020204" pitchFamily="34" charset="0"/>
                    <a:ea typeface="Helvetica Neue Thin" panose="020B0403020202020204" pitchFamily="34" charset="0"/>
                  </a:rPr>
                  <a:t>as well as </a:t>
                </a:r>
                <a14:m>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i="1">
                        <a:latin typeface="Cambria Math" panose="02040503050406030204" pitchFamily="18" charset="0"/>
                      </a:rPr>
                      <m:t> </m:t>
                    </m:r>
                  </m:oMath>
                </a14:m>
                <a:r>
                  <a:rPr lang="en-US" sz="1400" dirty="0">
                    <a:latin typeface="Helvetica Neue Thin" panose="020B0403020202020204" pitchFamily="34" charset="0"/>
                    <a:ea typeface="Helvetica Neue Thin" panose="020B0403020202020204" pitchFamily="34" charset="0"/>
                  </a:rPr>
                  <a:t>the</a:t>
                </a:r>
                <a:r>
                  <a:rPr lang="en-US" sz="1400" i="1" dirty="0">
                    <a:latin typeface="Helvetica Neue Thin" panose="020B0403020202020204" pitchFamily="34" charset="0"/>
                    <a:ea typeface="Helvetica Neue Thin" panose="020B0403020202020204" pitchFamily="34" charset="0"/>
                  </a:rPr>
                  <a:t>y</a:t>
                </a:r>
                <a:r>
                  <a:rPr lang="en-US" sz="1400" dirty="0">
                    <a:latin typeface="Helvetica Neue Thin" panose="020B0403020202020204" pitchFamily="34" charset="0"/>
                    <a:ea typeface="Helvetica Neue Thin" panose="020B0403020202020204" pitchFamily="34" charset="0"/>
                  </a:rPr>
                  <a:t> have variances for random part of the model we want to report</a:t>
                </a:r>
              </a:p>
            </p:txBody>
          </p:sp>
        </mc:Choice>
        <mc:Fallback xmlns="">
          <p:sp>
            <p:nvSpPr>
              <p:cNvPr id="21" name="TextBox 20">
                <a:extLst>
                  <a:ext uri="{FF2B5EF4-FFF2-40B4-BE49-F238E27FC236}">
                    <a16:creationId xmlns:a16="http://schemas.microsoft.com/office/drawing/2014/main" id="{3F6C9AEA-F775-82E2-188A-FA63B5F30D79}"/>
                  </a:ext>
                </a:extLst>
              </p:cNvPr>
              <p:cNvSpPr txBox="1">
                <a:spLocks noRot="1" noChangeAspect="1" noMove="1" noResize="1" noEditPoints="1" noAdjustHandles="1" noChangeArrowheads="1" noChangeShapeType="1" noTextEdit="1"/>
              </p:cNvSpPr>
              <p:nvPr/>
            </p:nvSpPr>
            <p:spPr>
              <a:xfrm>
                <a:off x="239696" y="6280851"/>
                <a:ext cx="9346431" cy="325089"/>
              </a:xfrm>
              <a:prstGeom prst="rect">
                <a:avLst/>
              </a:prstGeom>
              <a:blipFill>
                <a:blip r:embed="rId7"/>
                <a:stretch>
                  <a:fillRect l="-136" t="-7407" b="-7407"/>
                </a:stretch>
              </a:blipFill>
              <a:ln>
                <a:noFill/>
              </a:ln>
            </p:spPr>
            <p:txBody>
              <a:bodyPr/>
              <a:lstStyle/>
              <a:p>
                <a:r>
                  <a:rPr lang="en-GB">
                    <a:noFill/>
                  </a:rPr>
                  <a:t> </a:t>
                </a:r>
              </a:p>
            </p:txBody>
          </p:sp>
        </mc:Fallback>
      </mc:AlternateContent>
      <p:sp>
        <p:nvSpPr>
          <p:cNvPr id="22" name="Slide Number Placeholder 3">
            <a:extLst>
              <a:ext uri="{FF2B5EF4-FFF2-40B4-BE49-F238E27FC236}">
                <a16:creationId xmlns:a16="http://schemas.microsoft.com/office/drawing/2014/main" id="{574DEAF0-4FD6-2034-C6EF-CB512CB3203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TextBox 23">
            <a:extLst>
              <a:ext uri="{FF2B5EF4-FFF2-40B4-BE49-F238E27FC236}">
                <a16:creationId xmlns:a16="http://schemas.microsoft.com/office/drawing/2014/main" id="{6DA0C455-F093-CB36-9BDD-C6C7169B78C3}"/>
              </a:ext>
            </a:extLst>
          </p:cNvPr>
          <p:cNvSpPr txBox="1"/>
          <p:nvPr/>
        </p:nvSpPr>
        <p:spPr>
          <a:xfrm>
            <a:off x="2682037" y="1358679"/>
            <a:ext cx="2527052" cy="261610"/>
          </a:xfrm>
          <a:prstGeom prst="rect">
            <a:avLst/>
          </a:prstGeom>
          <a:noFill/>
        </p:spPr>
        <p:txBody>
          <a:bodyPr wrap="square" rtlCol="0">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1st equation is a random-intercept</a:t>
            </a:r>
          </a:p>
        </p:txBody>
      </p:sp>
      <p:sp>
        <p:nvSpPr>
          <p:cNvPr id="25" name="TextBox 24">
            <a:extLst>
              <a:ext uri="{FF2B5EF4-FFF2-40B4-BE49-F238E27FC236}">
                <a16:creationId xmlns:a16="http://schemas.microsoft.com/office/drawing/2014/main" id="{3C6D51B2-87D0-8FC9-717F-98B345A29E8E}"/>
              </a:ext>
            </a:extLst>
          </p:cNvPr>
          <p:cNvSpPr txBox="1"/>
          <p:nvPr/>
        </p:nvSpPr>
        <p:spPr>
          <a:xfrm>
            <a:off x="2682037" y="1679246"/>
            <a:ext cx="2527052" cy="430887"/>
          </a:xfrm>
          <a:prstGeom prst="rect">
            <a:avLst/>
          </a:prstGeom>
          <a:noFill/>
        </p:spPr>
        <p:txBody>
          <a:bodyPr wrap="square" rtlCol="0">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2</a:t>
            </a:r>
            <a:r>
              <a:rPr lang="en-GB" sz="1100"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GB" sz="1100" dirty="0">
                <a:latin typeface="Helvetica Neue" panose="02000503000000020004" pitchFamily="2" charset="0"/>
                <a:ea typeface="Helvetica Neue" panose="02000503000000020004" pitchFamily="2" charset="0"/>
                <a:cs typeface="Helvetica Neue" panose="02000503000000020004" pitchFamily="2" charset="0"/>
              </a:rPr>
              <a:t>, 3</a:t>
            </a:r>
            <a:r>
              <a:rPr lang="en-GB" sz="1100" baseline="30000" dirty="0">
                <a:latin typeface="Helvetica Neue" panose="02000503000000020004" pitchFamily="2" charset="0"/>
                <a:ea typeface="Helvetica Neue" panose="02000503000000020004" pitchFamily="2" charset="0"/>
                <a:cs typeface="Helvetica Neue" panose="02000503000000020004" pitchFamily="2" charset="0"/>
              </a:rPr>
              <a:t>rd</a:t>
            </a:r>
            <a:r>
              <a:rPr lang="en-GB" sz="1100" dirty="0">
                <a:latin typeface="Helvetica Neue" panose="02000503000000020004" pitchFamily="2" charset="0"/>
                <a:ea typeface="Helvetica Neue" panose="02000503000000020004" pitchFamily="2" charset="0"/>
                <a:cs typeface="Helvetica Neue" panose="02000503000000020004" pitchFamily="2" charset="0"/>
              </a:rPr>
              <a:t> and 4</a:t>
            </a:r>
            <a:r>
              <a:rPr lang="en-GB" sz="1100" baseline="30000" dirty="0">
                <a:latin typeface="Helvetica Neue" panose="02000503000000020004" pitchFamily="2" charset="0"/>
                <a:ea typeface="Helvetica Neue" panose="02000503000000020004" pitchFamily="2" charset="0"/>
                <a:cs typeface="Helvetica Neue" panose="02000503000000020004" pitchFamily="2" charset="0"/>
              </a:rPr>
              <a:t>th</a:t>
            </a:r>
            <a:r>
              <a:rPr lang="en-GB" sz="1100" dirty="0">
                <a:latin typeface="Helvetica Neue" panose="02000503000000020004" pitchFamily="2" charset="0"/>
                <a:ea typeface="Helvetica Neue" panose="02000503000000020004" pitchFamily="2" charset="0"/>
                <a:cs typeface="Helvetica Neue" panose="02000503000000020004" pitchFamily="2" charset="0"/>
              </a:rPr>
              <a:t> and so on equations are random-slopes</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5E699D5-922F-334F-400A-5C68EF7FE248}"/>
                  </a:ext>
                </a:extLst>
              </p:cNvPr>
              <p:cNvSpPr txBox="1"/>
              <p:nvPr/>
            </p:nvSpPr>
            <p:spPr>
              <a:xfrm>
                <a:off x="239696" y="5617677"/>
                <a:ext cx="8745204" cy="307777"/>
              </a:xfrm>
              <a:prstGeom prst="rect">
                <a:avLst/>
              </a:prstGeom>
              <a:noFill/>
              <a:ln>
                <a:noFill/>
              </a:ln>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0</m:t>
                        </m:r>
                      </m:sub>
                    </m:sSub>
                  </m:oMath>
                </a14:m>
                <a:r>
                  <a:rPr lang="en-US" sz="1400" dirty="0">
                    <a:latin typeface="Helvetica Neue Thin" panose="020B0403020202020204" pitchFamily="34" charset="0"/>
                    <a:ea typeface="Helvetica Neue Thin" panose="020B0403020202020204" pitchFamily="34" charset="0"/>
                  </a:rPr>
                  <a:t> is the global intercept from the fixed part of the model we want to report</a:t>
                </a:r>
              </a:p>
            </p:txBody>
          </p:sp>
        </mc:Choice>
        <mc:Fallback xmlns="">
          <p:sp>
            <p:nvSpPr>
              <p:cNvPr id="26" name="TextBox 25">
                <a:extLst>
                  <a:ext uri="{FF2B5EF4-FFF2-40B4-BE49-F238E27FC236}">
                    <a16:creationId xmlns:a16="http://schemas.microsoft.com/office/drawing/2014/main" id="{C5E699D5-922F-334F-400A-5C68EF7FE248}"/>
                  </a:ext>
                </a:extLst>
              </p:cNvPr>
              <p:cNvSpPr txBox="1">
                <a:spLocks noRot="1" noChangeAspect="1" noMove="1" noResize="1" noEditPoints="1" noAdjustHandles="1" noChangeArrowheads="1" noChangeShapeType="1" noTextEdit="1"/>
              </p:cNvSpPr>
              <p:nvPr/>
            </p:nvSpPr>
            <p:spPr>
              <a:xfrm>
                <a:off x="239696" y="5617677"/>
                <a:ext cx="8745204" cy="307777"/>
              </a:xfrm>
              <a:prstGeom prst="rect">
                <a:avLst/>
              </a:prstGeom>
              <a:blipFill>
                <a:blip r:embed="rId8"/>
                <a:stretch>
                  <a:fillRect l="-145" t="-4000" b="-20000"/>
                </a:stretch>
              </a:blipFill>
              <a:ln>
                <a:noFill/>
              </a:ln>
            </p:spPr>
            <p:txBody>
              <a:bodyPr/>
              <a:lstStyle/>
              <a:p>
                <a:r>
                  <a:rPr lang="en-GB">
                    <a:noFill/>
                  </a:rPr>
                  <a:t> </a:t>
                </a:r>
              </a:p>
            </p:txBody>
          </p:sp>
        </mc:Fallback>
      </mc:AlternateContent>
      <p:sp>
        <p:nvSpPr>
          <p:cNvPr id="27" name="TextBox 26">
            <a:extLst>
              <a:ext uri="{FF2B5EF4-FFF2-40B4-BE49-F238E27FC236}">
                <a16:creationId xmlns:a16="http://schemas.microsoft.com/office/drawing/2014/main" id="{B41D7783-3709-9D15-3467-74DAF07584B8}"/>
              </a:ext>
            </a:extLst>
          </p:cNvPr>
          <p:cNvSpPr txBox="1"/>
          <p:nvPr/>
        </p:nvSpPr>
        <p:spPr>
          <a:xfrm>
            <a:off x="8455886" y="5234089"/>
            <a:ext cx="3321916" cy="369332"/>
          </a:xfrm>
          <a:prstGeom prst="rect">
            <a:avLst/>
          </a:prstGeom>
          <a:noFill/>
        </p:spPr>
        <p:txBody>
          <a:bodyPr wrap="square" rtlCol="0">
            <a:spAutoFit/>
          </a:bodyPr>
          <a:lstStyle/>
          <a:p>
            <a:r>
              <a:rPr lang="en-GB" dirty="0"/>
              <a:t>Note: There are model scenarios</a:t>
            </a:r>
          </a:p>
        </p:txBody>
      </p:sp>
      <p:sp>
        <p:nvSpPr>
          <p:cNvPr id="28" name="TextBox 27">
            <a:extLst>
              <a:ext uri="{FF2B5EF4-FFF2-40B4-BE49-F238E27FC236}">
                <a16:creationId xmlns:a16="http://schemas.microsoft.com/office/drawing/2014/main" id="{88E5147A-484B-16EE-94B1-912EA2746414}"/>
              </a:ext>
            </a:extLst>
          </p:cNvPr>
          <p:cNvSpPr txBox="1"/>
          <p:nvPr/>
        </p:nvSpPr>
        <p:spPr>
          <a:xfrm>
            <a:off x="2682037" y="2091057"/>
            <a:ext cx="2527052" cy="600164"/>
          </a:xfrm>
          <a:prstGeom prst="rect">
            <a:avLst/>
          </a:prstGeom>
          <a:noFill/>
        </p:spPr>
        <p:txBody>
          <a:bodyPr wrap="square" rtlCol="0">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Note that these equation does not have a two-level independent variable that impacts the outcome</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057DA07-360E-3088-FD9F-15983BF4B355}"/>
                  </a:ext>
                </a:extLst>
              </p:cNvPr>
              <p:cNvSpPr txBox="1"/>
              <p:nvPr/>
            </p:nvSpPr>
            <p:spPr>
              <a:xfrm>
                <a:off x="778484" y="2129009"/>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9" name="TextBox 28">
                <a:extLst>
                  <a:ext uri="{FF2B5EF4-FFF2-40B4-BE49-F238E27FC236}">
                    <a16:creationId xmlns:a16="http://schemas.microsoft.com/office/drawing/2014/main" id="{C057DA07-360E-3088-FD9F-15983BF4B355}"/>
                  </a:ext>
                </a:extLst>
              </p:cNvPr>
              <p:cNvSpPr txBox="1">
                <a:spLocks noRot="1" noChangeAspect="1" noMove="1" noResize="1" noEditPoints="1" noAdjustHandles="1" noChangeArrowheads="1" noChangeShapeType="1" noTextEdit="1"/>
              </p:cNvSpPr>
              <p:nvPr/>
            </p:nvSpPr>
            <p:spPr>
              <a:xfrm>
                <a:off x="778484" y="2129009"/>
                <a:ext cx="448235" cy="369332"/>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6FBF037-1412-522A-56DD-78911AD6302E}"/>
                  </a:ext>
                </a:extLst>
              </p:cNvPr>
              <p:cNvSpPr txBox="1"/>
              <p:nvPr/>
            </p:nvSpPr>
            <p:spPr>
              <a:xfrm>
                <a:off x="1236767" y="2129009"/>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30" name="TextBox 29">
                <a:extLst>
                  <a:ext uri="{FF2B5EF4-FFF2-40B4-BE49-F238E27FC236}">
                    <a16:creationId xmlns:a16="http://schemas.microsoft.com/office/drawing/2014/main" id="{76FBF037-1412-522A-56DD-78911AD6302E}"/>
                  </a:ext>
                </a:extLst>
              </p:cNvPr>
              <p:cNvSpPr txBox="1">
                <a:spLocks noRot="1" noChangeAspect="1" noMove="1" noResize="1" noEditPoints="1" noAdjustHandles="1" noChangeArrowheads="1" noChangeShapeType="1" noTextEdit="1"/>
              </p:cNvSpPr>
              <p:nvPr/>
            </p:nvSpPr>
            <p:spPr>
              <a:xfrm>
                <a:off x="1236767" y="2129009"/>
                <a:ext cx="448235" cy="369332"/>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4127C20-67AE-FDBA-D31F-F50E85D277B6}"/>
                  </a:ext>
                </a:extLst>
              </p:cNvPr>
              <p:cNvSpPr txBox="1"/>
              <p:nvPr/>
            </p:nvSpPr>
            <p:spPr>
              <a:xfrm>
                <a:off x="1681262" y="2129009"/>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31" name="TextBox 30">
                <a:extLst>
                  <a:ext uri="{FF2B5EF4-FFF2-40B4-BE49-F238E27FC236}">
                    <a16:creationId xmlns:a16="http://schemas.microsoft.com/office/drawing/2014/main" id="{54127C20-67AE-FDBA-D31F-F50E85D277B6}"/>
                  </a:ext>
                </a:extLst>
              </p:cNvPr>
              <p:cNvSpPr txBox="1">
                <a:spLocks noRot="1" noChangeAspect="1" noMove="1" noResize="1" noEditPoints="1" noAdjustHandles="1" noChangeArrowheads="1" noChangeShapeType="1" noTextEdit="1"/>
              </p:cNvSpPr>
              <p:nvPr/>
            </p:nvSpPr>
            <p:spPr>
              <a:xfrm>
                <a:off x="1681262" y="2129009"/>
                <a:ext cx="448235" cy="369332"/>
              </a:xfrm>
              <a:prstGeom prst="rect">
                <a:avLst/>
              </a:prstGeom>
              <a:blipFill>
                <a:blip r:embed="rId9"/>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411358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0BC7FDE-52F4-7E63-3CE2-C1ADFEA87104}"/>
                  </a:ext>
                </a:extLst>
              </p:cNvPr>
              <p:cNvSpPr txBox="1"/>
              <p:nvPr/>
            </p:nvSpPr>
            <p:spPr>
              <a:xfrm>
                <a:off x="102345" y="711912"/>
                <a:ext cx="4727915" cy="325089"/>
              </a:xfrm>
              <a:prstGeom prst="rect">
                <a:avLst/>
              </a:prstGeom>
              <a:solidFill>
                <a:schemeClr val="bg1"/>
              </a:solidFill>
              <a:ln>
                <a:no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 </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m:oMathPara>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3" name="TextBox 2">
                <a:extLst>
                  <a:ext uri="{FF2B5EF4-FFF2-40B4-BE49-F238E27FC236}">
                    <a16:creationId xmlns:a16="http://schemas.microsoft.com/office/drawing/2014/main" id="{C0BC7FDE-52F4-7E63-3CE2-C1ADFEA87104}"/>
                  </a:ext>
                </a:extLst>
              </p:cNvPr>
              <p:cNvSpPr txBox="1">
                <a:spLocks noRot="1" noChangeAspect="1" noMove="1" noResize="1" noEditPoints="1" noAdjustHandles="1" noChangeArrowheads="1" noChangeShapeType="1" noTextEdit="1"/>
              </p:cNvSpPr>
              <p:nvPr/>
            </p:nvSpPr>
            <p:spPr>
              <a:xfrm>
                <a:off x="102345" y="711912"/>
                <a:ext cx="4727915" cy="325089"/>
              </a:xfrm>
              <a:prstGeom prst="rect">
                <a:avLst/>
              </a:prstGeom>
              <a:blipFill>
                <a:blip r:embed="rId2"/>
                <a:stretch>
                  <a:fillRect b="-7692"/>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47AA4A-407C-33F4-75F4-15A97609A894}"/>
                  </a:ext>
                </a:extLst>
              </p:cNvPr>
              <p:cNvSpPr txBox="1"/>
              <p:nvPr/>
            </p:nvSpPr>
            <p:spPr>
              <a:xfrm flipH="1">
                <a:off x="102345" y="1289753"/>
                <a:ext cx="2343843" cy="1454244"/>
              </a:xfrm>
              <a:prstGeom prst="rect">
                <a:avLst/>
              </a:prstGeom>
              <a:solidFill>
                <a:schemeClr val="bg1"/>
              </a:solidFill>
              <a:ln>
                <a:noFill/>
              </a:ln>
            </p:spPr>
            <p:txBody>
              <a:bodyPr wrap="square" rtlCol="0">
                <a:spAutoFit/>
              </a:bodyPr>
              <a:lstStyle/>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00</m:t>
                          </m:r>
                        </m:sub>
                      </m:sSub>
                      <m:r>
                        <a:rPr lang="en-GB" sz="1400" b="0" i="1" smtClean="0">
                          <a:latin typeface="Cambria Math" panose="02040503050406030204" pitchFamily="18" charset="0"/>
                          <a:ea typeface="Cambria Math" panose="02040503050406030204" pitchFamily="18" charset="0"/>
                        </a:rPr>
                        <m:t>+</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𝑗</m:t>
                          </m:r>
                        </m:sub>
                      </m:sSub>
                    </m:oMath>
                  </m:oMathPara>
                </a14:m>
                <a:endParaRPr lang="en-GB" sz="1400" dirty="0">
                  <a:latin typeface="Helvetica Neue Light" panose="02000403000000020004" pitchFamily="2" charset="0"/>
                  <a:ea typeface="Helvetica Neue Light" panose="02000403000000020004" pitchFamily="2" charset="0"/>
                </a:endParaRPr>
              </a:p>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oMath>
                  </m:oMathPara>
                </a14:m>
                <a:endParaRPr lang="en-GB" sz="1400" dirty="0">
                  <a:latin typeface="Helvetica Neue Light" panose="02000403000000020004" pitchFamily="2" charset="0"/>
                  <a:ea typeface="Helvetica Neue Light" panose="02000403000000020004" pitchFamily="2" charset="0"/>
                </a:endParaRPr>
              </a:p>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oMath>
                  </m:oMathPara>
                </a14:m>
                <a:endParaRPr lang="en-GB" sz="1400" dirty="0"/>
              </a:p>
              <a:p>
                <a:pPr lvl="1"/>
                <a:endParaRPr lang="en-GB" sz="1400" dirty="0"/>
              </a:p>
              <a:p>
                <a:pPr lvl="1"/>
                <a:endParaRPr lang="en-GB" sz="1400" dirty="0"/>
              </a:p>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𝑘</m:t>
                          </m:r>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oMath>
                  </m:oMathPara>
                </a14:m>
                <a:endParaRPr lang="en-GB" sz="1400" dirty="0"/>
              </a:p>
            </p:txBody>
          </p:sp>
        </mc:Choice>
        <mc:Fallback xmlns="">
          <p:sp>
            <p:nvSpPr>
              <p:cNvPr id="4" name="TextBox 3">
                <a:extLst>
                  <a:ext uri="{FF2B5EF4-FFF2-40B4-BE49-F238E27FC236}">
                    <a16:creationId xmlns:a16="http://schemas.microsoft.com/office/drawing/2014/main" id="{C647AA4A-407C-33F4-75F4-15A97609A894}"/>
                  </a:ext>
                </a:extLst>
              </p:cNvPr>
              <p:cNvSpPr txBox="1">
                <a:spLocks noRot="1" noChangeAspect="1" noMove="1" noResize="1" noEditPoints="1" noAdjustHandles="1" noChangeArrowheads="1" noChangeShapeType="1" noTextEdit="1"/>
              </p:cNvSpPr>
              <p:nvPr/>
            </p:nvSpPr>
            <p:spPr>
              <a:xfrm flipH="1">
                <a:off x="102345" y="1289753"/>
                <a:ext cx="2343843" cy="1454244"/>
              </a:xfrm>
              <a:prstGeom prst="rect">
                <a:avLst/>
              </a:prstGeom>
              <a:blipFill>
                <a:blip r:embed="rId3"/>
                <a:stretch>
                  <a:fillRect/>
                </a:stretch>
              </a:blipFill>
              <a:ln>
                <a:noFill/>
              </a:ln>
            </p:spPr>
            <p:txBody>
              <a:bodyPr/>
              <a:lstStyle/>
              <a:p>
                <a:r>
                  <a:rPr lang="en-GB">
                    <a:noFill/>
                  </a:rPr>
                  <a:t> </a:t>
                </a:r>
              </a:p>
            </p:txBody>
          </p:sp>
        </mc:Fallback>
      </mc:AlternateContent>
      <p:sp>
        <p:nvSpPr>
          <p:cNvPr id="5" name="TextBox 4">
            <a:extLst>
              <a:ext uri="{FF2B5EF4-FFF2-40B4-BE49-F238E27FC236}">
                <a16:creationId xmlns:a16="http://schemas.microsoft.com/office/drawing/2014/main" id="{01E24B30-EBBC-AD52-9F1F-0E575A8C6FAD}"/>
              </a:ext>
            </a:extLst>
          </p:cNvPr>
          <p:cNvSpPr txBox="1"/>
          <p:nvPr/>
        </p:nvSpPr>
        <p:spPr>
          <a:xfrm>
            <a:off x="4581367" y="717770"/>
            <a:ext cx="1979525" cy="369332"/>
          </a:xfrm>
          <a:prstGeom prst="rect">
            <a:avLst/>
          </a:prstGeom>
          <a:solidFill>
            <a:schemeClr val="bg2"/>
          </a:solidFill>
          <a:ln>
            <a:no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Level 1 Equation</a:t>
            </a:r>
          </a:p>
        </p:txBody>
      </p:sp>
      <p:sp>
        <p:nvSpPr>
          <p:cNvPr id="6" name="TextBox 5">
            <a:extLst>
              <a:ext uri="{FF2B5EF4-FFF2-40B4-BE49-F238E27FC236}">
                <a16:creationId xmlns:a16="http://schemas.microsoft.com/office/drawing/2014/main" id="{F7A5B569-7DA6-B5AA-E38A-74BA7E564C10}"/>
              </a:ext>
            </a:extLst>
          </p:cNvPr>
          <p:cNvSpPr txBox="1"/>
          <p:nvPr/>
        </p:nvSpPr>
        <p:spPr>
          <a:xfrm>
            <a:off x="2446187" y="1872402"/>
            <a:ext cx="2263590" cy="369332"/>
          </a:xfrm>
          <a:prstGeom prst="rect">
            <a:avLst/>
          </a:prstGeom>
          <a:solidFill>
            <a:schemeClr val="bg2"/>
          </a:solidFill>
          <a:ln>
            <a:no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Level 2 Equations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A3E196-E27D-FD04-9630-FA8E81A1CF4E}"/>
                  </a:ext>
                </a:extLst>
              </p:cNvPr>
              <p:cNvSpPr txBox="1"/>
              <p:nvPr/>
            </p:nvSpPr>
            <p:spPr>
              <a:xfrm>
                <a:off x="337175" y="3102485"/>
                <a:ext cx="8745204" cy="325089"/>
              </a:xfrm>
              <a:prstGeom prst="rect">
                <a:avLst/>
              </a:prstGeom>
              <a:solidFill>
                <a:schemeClr val="bg1"/>
              </a:solidFill>
              <a:ln>
                <a:noFill/>
              </a:ln>
            </p:spPr>
            <p:txBody>
              <a:bodyPr wrap="square" rtlCol="0">
                <a:spAutoFit/>
              </a:bodyPr>
              <a:lstStyle/>
              <a:p>
                <a14:m>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 </m:t>
                    </m:r>
                    <m:r>
                      <a:rPr lang="en-GB" sz="1400">
                        <a:latin typeface="Cambria Math" panose="02040503050406030204" pitchFamily="18" charset="0"/>
                      </a:rPr>
                      <m:t>=</m:t>
                    </m:r>
                  </m:oMath>
                </a14:m>
                <a:r>
                  <a:rPr lang="en-US" sz="1400" i="1" dirty="0">
                    <a:latin typeface="Helvetica Neue Thin" panose="020B0403020202020204" pitchFamily="34" charset="0"/>
                    <a:ea typeface="Helvetica Neue Thin" panose="020B0403020202020204" pitchFamily="34" charset="0"/>
                  </a:rPr>
                  <a:t>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10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b="0" i="1" smtClean="0">
                            <a:latin typeface="Cambria Math" panose="02040503050406030204" pitchFamily="18" charset="0"/>
                          </a:rPr>
                          <m:t>2</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r>
                      <a:rPr lang="en-GB" sz="1400">
                        <a:latin typeface="Cambria Math" panose="02040503050406030204" pitchFamily="18" charset="0"/>
                      </a:rPr>
                      <m:t>…</m:t>
                    </m:r>
                    <m:r>
                      <a:rPr lang="en-GB" sz="1400" b="0" i="0"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b="0" i="1" smtClean="0">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oMath>
                </a14:m>
                <a:r>
                  <a:rPr lang="en-GB" sz="1400" dirty="0">
                    <a:ea typeface="Cambria Math" panose="02040503050406030204" pitchFamily="18" charset="0"/>
                  </a:rPr>
                  <a:t>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i="1">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2</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i="1">
                        <a:latin typeface="Cambria Math" panose="02040503050406030204" pitchFamily="18" charset="0"/>
                      </a:rPr>
                      <m:t>+</m:t>
                    </m:r>
                    <m:r>
                      <a:rPr lang="en-GB" sz="140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𝑘</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7" name="TextBox 6">
                <a:extLst>
                  <a:ext uri="{FF2B5EF4-FFF2-40B4-BE49-F238E27FC236}">
                    <a16:creationId xmlns:a16="http://schemas.microsoft.com/office/drawing/2014/main" id="{E6A3E196-E27D-FD04-9630-FA8E81A1CF4E}"/>
                  </a:ext>
                </a:extLst>
              </p:cNvPr>
              <p:cNvSpPr txBox="1">
                <a:spLocks noRot="1" noChangeAspect="1" noMove="1" noResize="1" noEditPoints="1" noAdjustHandles="1" noChangeArrowheads="1" noChangeShapeType="1" noTextEdit="1"/>
              </p:cNvSpPr>
              <p:nvPr/>
            </p:nvSpPr>
            <p:spPr>
              <a:xfrm>
                <a:off x="337175" y="3102485"/>
                <a:ext cx="8745204" cy="325089"/>
              </a:xfrm>
              <a:prstGeom prst="rect">
                <a:avLst/>
              </a:prstGeom>
              <a:blipFill>
                <a:blip r:embed="rId4"/>
                <a:stretch>
                  <a:fillRect b="-7692"/>
                </a:stretch>
              </a:blipFill>
              <a:ln>
                <a:noFill/>
              </a:ln>
            </p:spPr>
            <p:txBody>
              <a:bodyPr/>
              <a:lstStyle/>
              <a:p>
                <a:r>
                  <a:rPr lang="en-GB">
                    <a:noFill/>
                  </a:rPr>
                  <a:t> </a:t>
                </a:r>
              </a:p>
            </p:txBody>
          </p:sp>
        </mc:Fallback>
      </mc:AlternateContent>
      <p:sp>
        <p:nvSpPr>
          <p:cNvPr id="8" name="Right Brace 7">
            <a:extLst>
              <a:ext uri="{FF2B5EF4-FFF2-40B4-BE49-F238E27FC236}">
                <a16:creationId xmlns:a16="http://schemas.microsoft.com/office/drawing/2014/main" id="{B55B73B8-1EBF-AE15-67CF-FB970A3EE172}"/>
              </a:ext>
            </a:extLst>
          </p:cNvPr>
          <p:cNvSpPr/>
          <p:nvPr/>
        </p:nvSpPr>
        <p:spPr>
          <a:xfrm rot="5400000">
            <a:off x="2175259" y="3335653"/>
            <a:ext cx="325087" cy="3031427"/>
          </a:xfrm>
          <a:prstGeom prst="rightBrace">
            <a:avLst/>
          </a:prstGeom>
          <a:solidFill>
            <a:schemeClr val="bg1"/>
          </a:solidFill>
          <a:ln w="28575">
            <a:no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811127DE-CF04-EBBF-380F-D9DAEF44B299}"/>
              </a:ext>
            </a:extLst>
          </p:cNvPr>
          <p:cNvSpPr/>
          <p:nvPr/>
        </p:nvSpPr>
        <p:spPr>
          <a:xfrm rot="5400000">
            <a:off x="5717390" y="3090662"/>
            <a:ext cx="325089" cy="3516922"/>
          </a:xfrm>
          <a:prstGeom prst="rightBrace">
            <a:avLst/>
          </a:prstGeom>
          <a:solidFill>
            <a:schemeClr val="bg1"/>
          </a:solidFill>
          <a:ln w="28575">
            <a:no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B43F2B85-2953-7879-96B6-46B12F30C06B}"/>
              </a:ext>
            </a:extLst>
          </p:cNvPr>
          <p:cNvSpPr txBox="1"/>
          <p:nvPr/>
        </p:nvSpPr>
        <p:spPr>
          <a:xfrm>
            <a:off x="946105" y="3786669"/>
            <a:ext cx="2783393" cy="369332"/>
          </a:xfrm>
          <a:prstGeom prst="rect">
            <a:avLst/>
          </a:prstGeom>
          <a:solidFill>
            <a:schemeClr val="bg2"/>
          </a:solidFill>
          <a:ln>
            <a:noFill/>
          </a:ln>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Fixed part</a:t>
            </a:r>
          </a:p>
        </p:txBody>
      </p:sp>
      <p:sp>
        <p:nvSpPr>
          <p:cNvPr id="11" name="TextBox 10">
            <a:extLst>
              <a:ext uri="{FF2B5EF4-FFF2-40B4-BE49-F238E27FC236}">
                <a16:creationId xmlns:a16="http://schemas.microsoft.com/office/drawing/2014/main" id="{3F29ECBF-E253-82FB-FD5E-B7F63F03F16F}"/>
              </a:ext>
            </a:extLst>
          </p:cNvPr>
          <p:cNvSpPr txBox="1"/>
          <p:nvPr/>
        </p:nvSpPr>
        <p:spPr>
          <a:xfrm>
            <a:off x="4488236" y="3826862"/>
            <a:ext cx="2783393" cy="369332"/>
          </a:xfrm>
          <a:prstGeom prst="rect">
            <a:avLst/>
          </a:prstGeom>
          <a:solidFill>
            <a:schemeClr val="bg2"/>
          </a:solidFill>
          <a:ln>
            <a:noFill/>
          </a:ln>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Random part</a:t>
            </a:r>
          </a:p>
        </p:txBody>
      </p:sp>
      <p:sp>
        <p:nvSpPr>
          <p:cNvPr id="12" name="Rectangle 11">
            <a:extLst>
              <a:ext uri="{FF2B5EF4-FFF2-40B4-BE49-F238E27FC236}">
                <a16:creationId xmlns:a16="http://schemas.microsoft.com/office/drawing/2014/main" id="{4090BB62-CF75-EE52-5863-240400EC53BF}"/>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Brace 12">
            <a:extLst>
              <a:ext uri="{FF2B5EF4-FFF2-40B4-BE49-F238E27FC236}">
                <a16:creationId xmlns:a16="http://schemas.microsoft.com/office/drawing/2014/main" id="{6D460DCA-9EAE-5193-974C-5F707BFCE00A}"/>
              </a:ext>
            </a:extLst>
          </p:cNvPr>
          <p:cNvSpPr/>
          <p:nvPr/>
        </p:nvSpPr>
        <p:spPr>
          <a:xfrm>
            <a:off x="1998869" y="1329946"/>
            <a:ext cx="338933" cy="1454244"/>
          </a:xfrm>
          <a:prstGeom prst="rightBrace">
            <a:avLst/>
          </a:prstGeom>
          <a:ln w="28575">
            <a:solidFill>
              <a:schemeClr val="bg2">
                <a:lumMod val="1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4" name="Right Brace 13">
            <a:extLst>
              <a:ext uri="{FF2B5EF4-FFF2-40B4-BE49-F238E27FC236}">
                <a16:creationId xmlns:a16="http://schemas.microsoft.com/office/drawing/2014/main" id="{B009DC3A-A288-0E1E-A561-F879AD1FA284}"/>
              </a:ext>
            </a:extLst>
          </p:cNvPr>
          <p:cNvSpPr/>
          <p:nvPr/>
        </p:nvSpPr>
        <p:spPr>
          <a:xfrm rot="5400000">
            <a:off x="2175259" y="2049731"/>
            <a:ext cx="325087" cy="3031427"/>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5" name="Right Brace 14">
            <a:extLst>
              <a:ext uri="{FF2B5EF4-FFF2-40B4-BE49-F238E27FC236}">
                <a16:creationId xmlns:a16="http://schemas.microsoft.com/office/drawing/2014/main" id="{AB19E46F-5FC0-6C67-78E5-935901295915}"/>
              </a:ext>
            </a:extLst>
          </p:cNvPr>
          <p:cNvSpPr/>
          <p:nvPr/>
        </p:nvSpPr>
        <p:spPr>
          <a:xfrm rot="5400000">
            <a:off x="5717389" y="1814499"/>
            <a:ext cx="325089" cy="3516922"/>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6" name="TextBox 15">
            <a:extLst>
              <a:ext uri="{FF2B5EF4-FFF2-40B4-BE49-F238E27FC236}">
                <a16:creationId xmlns:a16="http://schemas.microsoft.com/office/drawing/2014/main" id="{0BA2B41F-F498-759B-2E6A-3DECE1D79178}"/>
              </a:ext>
            </a:extLst>
          </p:cNvPr>
          <p:cNvSpPr txBox="1"/>
          <p:nvPr/>
        </p:nvSpPr>
        <p:spPr>
          <a:xfrm>
            <a:off x="7906351" y="3225749"/>
            <a:ext cx="2783393" cy="369332"/>
          </a:xfrm>
          <a:prstGeom prst="rect">
            <a:avLst/>
          </a:prstGeom>
          <a:solidFill>
            <a:schemeClr val="bg2"/>
          </a:solid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Model’s true form</a:t>
            </a:r>
          </a:p>
        </p:txBody>
      </p:sp>
      <p:sp>
        <p:nvSpPr>
          <p:cNvPr id="17" name="TextBox 16">
            <a:extLst>
              <a:ext uri="{FF2B5EF4-FFF2-40B4-BE49-F238E27FC236}">
                <a16:creationId xmlns:a16="http://schemas.microsoft.com/office/drawing/2014/main" id="{4989534C-806F-7EE1-F4C0-56CD8747B7AA}"/>
              </a:ext>
            </a:extLst>
          </p:cNvPr>
          <p:cNvSpPr txBox="1"/>
          <p:nvPr/>
        </p:nvSpPr>
        <p:spPr>
          <a:xfrm>
            <a:off x="7638395" y="1149621"/>
            <a:ext cx="4218660" cy="1754326"/>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This is an example of a </a:t>
            </a:r>
            <a:r>
              <a:rPr lang="en-GB" b="1" dirty="0">
                <a:latin typeface="Helvetica Neue" panose="02000503000000020004" pitchFamily="2" charset="0"/>
                <a:ea typeface="Helvetica Neue" panose="02000503000000020004" pitchFamily="2" charset="0"/>
                <a:cs typeface="Helvetica Neue" panose="02000503000000020004" pitchFamily="2" charset="0"/>
              </a:rPr>
              <a:t>random-slope model </a:t>
            </a:r>
            <a:r>
              <a:rPr lang="en-GB" dirty="0">
                <a:latin typeface="Helvetica Neue" panose="02000503000000020004" pitchFamily="2" charset="0"/>
                <a:ea typeface="Helvetica Neue" panose="02000503000000020004" pitchFamily="2" charset="0"/>
                <a:cs typeface="Helvetica Neue" panose="02000503000000020004" pitchFamily="2" charset="0"/>
              </a:rPr>
              <a:t>which includes both </a:t>
            </a:r>
            <a:r>
              <a:rPr lang="en-GB" dirty="0">
                <a:highlight>
                  <a:srgbClr val="FFFF00"/>
                </a:highlight>
                <a:latin typeface="Helvetica Neue" panose="02000503000000020004" pitchFamily="2" charset="0"/>
                <a:ea typeface="Helvetica Neue" panose="02000503000000020004" pitchFamily="2" charset="0"/>
                <a:cs typeface="Helvetica Neue" panose="02000503000000020004" pitchFamily="2" charset="0"/>
              </a:rPr>
              <a:t>a random-intercept</a:t>
            </a:r>
            <a:r>
              <a:rPr lang="en-GB" dirty="0">
                <a:latin typeface="Helvetica Neue" panose="02000503000000020004" pitchFamily="2" charset="0"/>
                <a:ea typeface="Helvetica Neue" panose="02000503000000020004" pitchFamily="2" charset="0"/>
                <a:cs typeface="Helvetica Neue" panose="02000503000000020004" pitchFamily="2" charset="0"/>
              </a:rPr>
              <a:t> and </a:t>
            </a:r>
            <a:r>
              <a:rPr lang="en-GB" dirty="0">
                <a:highlight>
                  <a:srgbClr val="00FF00"/>
                </a:highlight>
                <a:latin typeface="Helvetica Neue" panose="02000503000000020004" pitchFamily="2" charset="0"/>
                <a:ea typeface="Helvetica Neue" panose="02000503000000020004" pitchFamily="2" charset="0"/>
                <a:cs typeface="Helvetica Neue" panose="02000503000000020004" pitchFamily="2" charset="0"/>
              </a:rPr>
              <a:t>random-slopes</a:t>
            </a:r>
            <a:r>
              <a:rPr lang="en-GB" dirty="0">
                <a:latin typeface="Helvetica Neue" panose="02000503000000020004" pitchFamily="2" charset="0"/>
                <a:ea typeface="Helvetica Neue" panose="02000503000000020004" pitchFamily="2" charset="0"/>
                <a:cs typeface="Helvetica Neue" panose="02000503000000020004" pitchFamily="2" charset="0"/>
              </a:rPr>
              <a:t>. This means there group structures causes variation in the means across groups (i.e., intercepts) and slopes </a:t>
            </a:r>
          </a:p>
        </p:txBody>
      </p:sp>
      <p:sp>
        <p:nvSpPr>
          <p:cNvPr id="18" name="Rectangle 17">
            <a:extLst>
              <a:ext uri="{FF2B5EF4-FFF2-40B4-BE49-F238E27FC236}">
                <a16:creationId xmlns:a16="http://schemas.microsoft.com/office/drawing/2014/main" id="{AF4EFB84-AE7B-2B0D-2D6A-939A34B8C2A8}"/>
              </a:ext>
            </a:extLst>
          </p:cNvPr>
          <p:cNvSpPr/>
          <p:nvPr/>
        </p:nvSpPr>
        <p:spPr>
          <a:xfrm>
            <a:off x="411982" y="1337416"/>
            <a:ext cx="1586887" cy="23240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F06E7890-E1DD-B36B-60F2-1BD99E197979}"/>
              </a:ext>
            </a:extLst>
          </p:cNvPr>
          <p:cNvSpPr/>
          <p:nvPr/>
        </p:nvSpPr>
        <p:spPr>
          <a:xfrm>
            <a:off x="411982" y="1608829"/>
            <a:ext cx="1586887" cy="113516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51BDEFA3-A3B8-1AE2-5623-F504B740F592}"/>
              </a:ext>
            </a:extLst>
          </p:cNvPr>
          <p:cNvCxnSpPr>
            <a:cxnSpLocks/>
          </p:cNvCxnSpPr>
          <p:nvPr/>
        </p:nvCxnSpPr>
        <p:spPr>
          <a:xfrm flipV="1">
            <a:off x="1998869" y="2008671"/>
            <a:ext cx="7245615" cy="73532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1B5165-AEE2-FEE2-F7D2-2B30BDFA6F96}"/>
              </a:ext>
            </a:extLst>
          </p:cNvPr>
          <p:cNvCxnSpPr>
            <a:cxnSpLocks/>
          </p:cNvCxnSpPr>
          <p:nvPr/>
        </p:nvCxnSpPr>
        <p:spPr>
          <a:xfrm>
            <a:off x="1998869" y="1337416"/>
            <a:ext cx="5778555" cy="420941"/>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228AF55-9AC2-F2AD-C775-D4D01AB3E0CA}"/>
              </a:ext>
            </a:extLst>
          </p:cNvPr>
          <p:cNvCxnSpPr>
            <a:cxnSpLocks/>
          </p:cNvCxnSpPr>
          <p:nvPr/>
        </p:nvCxnSpPr>
        <p:spPr>
          <a:xfrm>
            <a:off x="7906351" y="3971335"/>
            <a:ext cx="0" cy="2539997"/>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794F404-BAA4-8F59-B5D1-360182977292}"/>
              </a:ext>
            </a:extLst>
          </p:cNvPr>
          <p:cNvCxnSpPr/>
          <p:nvPr/>
        </p:nvCxnSpPr>
        <p:spPr>
          <a:xfrm>
            <a:off x="7906351" y="6521380"/>
            <a:ext cx="3864663" cy="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5B34053-B72B-9D6B-2BE1-7043EBDA3FBD}"/>
              </a:ext>
            </a:extLst>
          </p:cNvPr>
          <p:cNvCxnSpPr/>
          <p:nvPr/>
        </p:nvCxnSpPr>
        <p:spPr>
          <a:xfrm flipV="1">
            <a:off x="8038681" y="5011668"/>
            <a:ext cx="3205424" cy="1087681"/>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8B641372-B051-9E52-ACEA-5DA786708954}"/>
              </a:ext>
            </a:extLst>
          </p:cNvPr>
          <p:cNvCxnSpPr/>
          <p:nvPr/>
        </p:nvCxnSpPr>
        <p:spPr>
          <a:xfrm flipV="1">
            <a:off x="8048730" y="4011528"/>
            <a:ext cx="1436914" cy="1658768"/>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FF17F397-EBE9-E9F6-6AA4-F8E03F1D8A2C}"/>
              </a:ext>
            </a:extLst>
          </p:cNvPr>
          <p:cNvCxnSpPr/>
          <p:nvPr/>
        </p:nvCxnSpPr>
        <p:spPr>
          <a:xfrm flipV="1">
            <a:off x="8030367" y="5553248"/>
            <a:ext cx="3575479" cy="259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0C80558-4C64-9AC2-A4DA-3DE0B3F4E8DB}"/>
              </a:ext>
            </a:extLst>
          </p:cNvPr>
          <p:cNvCxnSpPr/>
          <p:nvPr/>
        </p:nvCxnSpPr>
        <p:spPr>
          <a:xfrm flipV="1">
            <a:off x="8661679" y="3927553"/>
            <a:ext cx="1497205" cy="2352667"/>
          </a:xfrm>
          <a:prstGeom prst="line">
            <a:avLst/>
          </a:prstGeom>
        </p:spPr>
        <p:style>
          <a:lnRef idx="2">
            <a:schemeClr val="accent4"/>
          </a:lnRef>
          <a:fillRef idx="0">
            <a:schemeClr val="accent4"/>
          </a:fillRef>
          <a:effectRef idx="1">
            <a:schemeClr val="accent4"/>
          </a:effectRef>
          <a:fontRef idx="minor">
            <a:schemeClr val="tx1"/>
          </a:fontRef>
        </p:style>
      </p:cxnSp>
      <p:sp>
        <p:nvSpPr>
          <p:cNvPr id="43" name="TextBox 42">
            <a:extLst>
              <a:ext uri="{FF2B5EF4-FFF2-40B4-BE49-F238E27FC236}">
                <a16:creationId xmlns:a16="http://schemas.microsoft.com/office/drawing/2014/main" id="{2B5BA917-6426-C406-D22F-C2D76DD5E62D}"/>
              </a:ext>
            </a:extLst>
          </p:cNvPr>
          <p:cNvSpPr txBox="1"/>
          <p:nvPr/>
        </p:nvSpPr>
        <p:spPr>
          <a:xfrm>
            <a:off x="8352654" y="3905432"/>
            <a:ext cx="943748" cy="369332"/>
          </a:xfrm>
          <a:prstGeom prst="rect">
            <a:avLst/>
          </a:prstGeom>
          <a:noFill/>
        </p:spPr>
        <p:txBody>
          <a:bodyPr wrap="square" rtlCol="0">
            <a:spAutoFit/>
          </a:bodyPr>
          <a:lstStyle/>
          <a:p>
            <a:r>
              <a:rPr lang="en-GB" dirty="0"/>
              <a:t>Group 1</a:t>
            </a:r>
          </a:p>
        </p:txBody>
      </p:sp>
      <p:sp>
        <p:nvSpPr>
          <p:cNvPr id="44" name="TextBox 43">
            <a:extLst>
              <a:ext uri="{FF2B5EF4-FFF2-40B4-BE49-F238E27FC236}">
                <a16:creationId xmlns:a16="http://schemas.microsoft.com/office/drawing/2014/main" id="{35881AC1-5510-D359-BFDB-D39CF51E8032}"/>
              </a:ext>
            </a:extLst>
          </p:cNvPr>
          <p:cNvSpPr txBox="1"/>
          <p:nvPr/>
        </p:nvSpPr>
        <p:spPr>
          <a:xfrm>
            <a:off x="9789568" y="3634642"/>
            <a:ext cx="943748" cy="369332"/>
          </a:xfrm>
          <a:prstGeom prst="rect">
            <a:avLst/>
          </a:prstGeom>
          <a:noFill/>
        </p:spPr>
        <p:txBody>
          <a:bodyPr wrap="square" rtlCol="0">
            <a:spAutoFit/>
          </a:bodyPr>
          <a:lstStyle/>
          <a:p>
            <a:r>
              <a:rPr lang="en-GB" dirty="0"/>
              <a:t>Group 2</a:t>
            </a:r>
          </a:p>
        </p:txBody>
      </p:sp>
      <p:sp>
        <p:nvSpPr>
          <p:cNvPr id="45" name="TextBox 44">
            <a:extLst>
              <a:ext uri="{FF2B5EF4-FFF2-40B4-BE49-F238E27FC236}">
                <a16:creationId xmlns:a16="http://schemas.microsoft.com/office/drawing/2014/main" id="{B8797897-0188-765B-07DC-F5DB9D69A59F}"/>
              </a:ext>
            </a:extLst>
          </p:cNvPr>
          <p:cNvSpPr txBox="1"/>
          <p:nvPr/>
        </p:nvSpPr>
        <p:spPr>
          <a:xfrm>
            <a:off x="10698090" y="4675936"/>
            <a:ext cx="943748" cy="369332"/>
          </a:xfrm>
          <a:prstGeom prst="rect">
            <a:avLst/>
          </a:prstGeom>
          <a:noFill/>
        </p:spPr>
        <p:txBody>
          <a:bodyPr wrap="square" rtlCol="0">
            <a:spAutoFit/>
          </a:bodyPr>
          <a:lstStyle/>
          <a:p>
            <a:r>
              <a:rPr lang="en-GB" dirty="0"/>
              <a:t>Group 3</a:t>
            </a:r>
          </a:p>
        </p:txBody>
      </p:sp>
      <p:sp>
        <p:nvSpPr>
          <p:cNvPr id="46" name="TextBox 45">
            <a:extLst>
              <a:ext uri="{FF2B5EF4-FFF2-40B4-BE49-F238E27FC236}">
                <a16:creationId xmlns:a16="http://schemas.microsoft.com/office/drawing/2014/main" id="{2F88A7A7-1A24-8AAF-54CB-7853131130DE}"/>
              </a:ext>
            </a:extLst>
          </p:cNvPr>
          <p:cNvSpPr txBox="1"/>
          <p:nvPr/>
        </p:nvSpPr>
        <p:spPr>
          <a:xfrm>
            <a:off x="10939890" y="5569689"/>
            <a:ext cx="943748" cy="369332"/>
          </a:xfrm>
          <a:prstGeom prst="rect">
            <a:avLst/>
          </a:prstGeom>
          <a:noFill/>
        </p:spPr>
        <p:txBody>
          <a:bodyPr wrap="square" rtlCol="0">
            <a:spAutoFit/>
          </a:bodyPr>
          <a:lstStyle/>
          <a:p>
            <a:r>
              <a:rPr lang="en-GB" dirty="0"/>
              <a:t>Group 4</a:t>
            </a:r>
          </a:p>
        </p:txBody>
      </p:sp>
      <p:sp>
        <p:nvSpPr>
          <p:cNvPr id="47" name="Slide Number Placeholder 3">
            <a:extLst>
              <a:ext uri="{FF2B5EF4-FFF2-40B4-BE49-F238E27FC236}">
                <a16:creationId xmlns:a16="http://schemas.microsoft.com/office/drawing/2014/main" id="{B42B76AB-4639-E26A-2F56-90F1A1B2740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56BC7D3-F96D-11BE-1018-62CB730B06F1}"/>
                  </a:ext>
                </a:extLst>
              </p:cNvPr>
              <p:cNvSpPr txBox="1"/>
              <p:nvPr/>
            </p:nvSpPr>
            <p:spPr>
              <a:xfrm>
                <a:off x="539470" y="2086607"/>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48" name="TextBox 47">
                <a:extLst>
                  <a:ext uri="{FF2B5EF4-FFF2-40B4-BE49-F238E27FC236}">
                    <a16:creationId xmlns:a16="http://schemas.microsoft.com/office/drawing/2014/main" id="{A56BC7D3-F96D-11BE-1018-62CB730B06F1}"/>
                  </a:ext>
                </a:extLst>
              </p:cNvPr>
              <p:cNvSpPr txBox="1">
                <a:spLocks noRot="1" noChangeAspect="1" noMove="1" noResize="1" noEditPoints="1" noAdjustHandles="1" noChangeArrowheads="1" noChangeShapeType="1" noTextEdit="1"/>
              </p:cNvSpPr>
              <p:nvPr/>
            </p:nvSpPr>
            <p:spPr>
              <a:xfrm>
                <a:off x="539470" y="2086607"/>
                <a:ext cx="448235"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718B88B-08D2-BBFE-5552-EA05385F01EB}"/>
                  </a:ext>
                </a:extLst>
              </p:cNvPr>
              <p:cNvSpPr txBox="1"/>
              <p:nvPr/>
            </p:nvSpPr>
            <p:spPr>
              <a:xfrm>
                <a:off x="997753" y="2086607"/>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49" name="TextBox 48">
                <a:extLst>
                  <a:ext uri="{FF2B5EF4-FFF2-40B4-BE49-F238E27FC236}">
                    <a16:creationId xmlns:a16="http://schemas.microsoft.com/office/drawing/2014/main" id="{0718B88B-08D2-BBFE-5552-EA05385F01EB}"/>
                  </a:ext>
                </a:extLst>
              </p:cNvPr>
              <p:cNvSpPr txBox="1">
                <a:spLocks noRot="1" noChangeAspect="1" noMove="1" noResize="1" noEditPoints="1" noAdjustHandles="1" noChangeArrowheads="1" noChangeShapeType="1" noTextEdit="1"/>
              </p:cNvSpPr>
              <p:nvPr/>
            </p:nvSpPr>
            <p:spPr>
              <a:xfrm>
                <a:off x="997753" y="2086607"/>
                <a:ext cx="448235"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10E25FC-7D77-C62F-F65C-7AD41600485A}"/>
                  </a:ext>
                </a:extLst>
              </p:cNvPr>
              <p:cNvSpPr txBox="1"/>
              <p:nvPr/>
            </p:nvSpPr>
            <p:spPr>
              <a:xfrm>
                <a:off x="1442248" y="2086607"/>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50" name="TextBox 49">
                <a:extLst>
                  <a:ext uri="{FF2B5EF4-FFF2-40B4-BE49-F238E27FC236}">
                    <a16:creationId xmlns:a16="http://schemas.microsoft.com/office/drawing/2014/main" id="{B10E25FC-7D77-C62F-F65C-7AD41600485A}"/>
                  </a:ext>
                </a:extLst>
              </p:cNvPr>
              <p:cNvSpPr txBox="1">
                <a:spLocks noRot="1" noChangeAspect="1" noMove="1" noResize="1" noEditPoints="1" noAdjustHandles="1" noChangeArrowheads="1" noChangeShapeType="1" noTextEdit="1"/>
              </p:cNvSpPr>
              <p:nvPr/>
            </p:nvSpPr>
            <p:spPr>
              <a:xfrm>
                <a:off x="1442248" y="2086607"/>
                <a:ext cx="448235" cy="369332"/>
              </a:xfrm>
              <a:prstGeom prst="rect">
                <a:avLst/>
              </a:prstGeom>
              <a:blipFill>
                <a:blip r:embed="rId6"/>
                <a:stretch>
                  <a:fillRect/>
                </a:stretch>
              </a:blipFill>
            </p:spPr>
            <p:txBody>
              <a:bodyPr/>
              <a:lstStyle/>
              <a:p>
                <a:r>
                  <a:rPr lang="en-GB">
                    <a:noFill/>
                  </a:rPr>
                  <a:t> </a:t>
                </a:r>
              </a:p>
            </p:txBody>
          </p:sp>
        </mc:Fallback>
      </mc:AlternateContent>
      <p:sp>
        <p:nvSpPr>
          <p:cNvPr id="20" name="Title 1">
            <a:extLst>
              <a:ext uri="{FF2B5EF4-FFF2-40B4-BE49-F238E27FC236}">
                <a16:creationId xmlns:a16="http://schemas.microsoft.com/office/drawing/2014/main" id="{B7F7DC50-E099-8E3F-8FA5-DDD861910939}"/>
              </a:ext>
            </a:extLst>
          </p:cNvPr>
          <p:cNvSpPr txBox="1">
            <a:spLocks/>
          </p:cNvSpPr>
          <p:nvPr/>
        </p:nvSpPr>
        <p:spPr>
          <a:xfrm>
            <a:off x="313329" y="144471"/>
            <a:ext cx="10515600" cy="417481"/>
          </a:xfr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Helvetica Neue Light" panose="02000403000000020004" pitchFamily="2" charset="0"/>
                <a:ea typeface="Helvetica Neue Light" panose="02000403000000020004" pitchFamily="2" charset="0"/>
              </a:rPr>
              <a:t>Hierarchical regression (Random-slope) model (true form) [2]</a:t>
            </a:r>
          </a:p>
        </p:txBody>
      </p:sp>
    </p:spTree>
    <p:extLst>
      <p:ext uri="{BB962C8B-B14F-4D97-AF65-F5344CB8AC3E}">
        <p14:creationId xmlns:p14="http://schemas.microsoft.com/office/powerpoint/2010/main" val="502295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marL="285750" indent="-285750" algn="l">
          <a:buFont typeface="Arial" panose="020B0604020202020204" pitchFamily="34" charset="0"/>
          <a:buChar char="•"/>
          <a:defRPr dirty="0" smtClean="0">
            <a:latin typeface="Helvetica Neue Light" panose="02000403000000020004" pitchFamily="2" charset="0"/>
            <a:ea typeface="Helvetica Neue Light" panose="02000403000000020004"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40604</TotalTime>
  <Words>4870</Words>
  <Application>Microsoft Macintosh PowerPoint</Application>
  <PresentationFormat>Widescreen</PresentationFormat>
  <Paragraphs>575</Paragraphs>
  <Slides>35</Slides>
  <Notes>19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35</vt:i4>
      </vt:variant>
    </vt:vector>
  </HeadingPairs>
  <TitlesOfParts>
    <vt:vector size="50" baseType="lpstr">
      <vt:lpstr>ＭＳ Ｐゴシック</vt:lpstr>
      <vt:lpstr>Arial</vt:lpstr>
      <vt:lpstr>Calibri</vt:lpstr>
      <vt:lpstr>Cambria Math</vt:lpstr>
      <vt:lpstr>Helvetica</vt:lpstr>
      <vt:lpstr>HELVETICA LIGHT</vt:lpstr>
      <vt:lpstr>HELVETICA LIGHT</vt:lpstr>
      <vt:lpstr>Helvetica Neue</vt:lpstr>
      <vt:lpstr>HELVETICA NEUE LIGHT</vt:lpstr>
      <vt:lpstr>HELVETICA NEUE LIGHT</vt:lpstr>
      <vt:lpstr>HELVETICA NEUE THIN</vt:lpstr>
      <vt:lpstr>HELVETICA NEUE THIN</vt:lpstr>
      <vt:lpstr>Wingdings</vt:lpstr>
      <vt:lpstr>Office Theme</vt:lpstr>
      <vt:lpstr>Custom Design</vt:lpstr>
      <vt:lpstr>PowerPoint Presentation</vt:lpstr>
      <vt:lpstr>PowerPoint Presentation</vt:lpstr>
      <vt:lpstr>Quick recap on hierarchical regression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 of spatial risk estimation</vt:lpstr>
      <vt:lpstr>PowerPoint Presentation</vt:lpstr>
      <vt:lpstr>PowerPoint Presentation</vt:lpstr>
      <vt:lpstr>PowerPoint Presentation</vt:lpstr>
      <vt:lpstr>PowerPoint Presentation</vt:lpstr>
      <vt:lpstr>PowerPoint Presentation</vt:lpstr>
      <vt:lpstr>PowerPoint Presentation</vt:lpstr>
      <vt:lpstr>Spatial Intrinsic Conditional Autoregressive models (iCARs)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Risk assessment and mapping of infestation in Campina Grande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375</cp:revision>
  <dcterms:created xsi:type="dcterms:W3CDTF">2020-11-19T14:47:11Z</dcterms:created>
  <dcterms:modified xsi:type="dcterms:W3CDTF">2024-03-04T16:20:17Z</dcterms:modified>
</cp:coreProperties>
</file>